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8.xml" ContentType="application/vnd.openxmlformats-officedocument.drawingml.diagramData+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53"/>
  </p:notesMasterIdLst>
  <p:handoutMasterIdLst>
    <p:handoutMasterId r:id="rId54"/>
  </p:handoutMasterIdLst>
  <p:sldIdLst>
    <p:sldId id="322" r:id="rId3"/>
    <p:sldId id="259" r:id="rId4"/>
    <p:sldId id="363" r:id="rId5"/>
    <p:sldId id="416" r:id="rId6"/>
    <p:sldId id="417" r:id="rId7"/>
    <p:sldId id="370" r:id="rId8"/>
    <p:sldId id="376" r:id="rId9"/>
    <p:sldId id="372" r:id="rId10"/>
    <p:sldId id="377" r:id="rId11"/>
    <p:sldId id="378" r:id="rId12"/>
    <p:sldId id="373" r:id="rId13"/>
    <p:sldId id="403" r:id="rId14"/>
    <p:sldId id="402" r:id="rId15"/>
    <p:sldId id="371" r:id="rId16"/>
    <p:sldId id="382" r:id="rId17"/>
    <p:sldId id="379" r:id="rId18"/>
    <p:sldId id="380" r:id="rId19"/>
    <p:sldId id="383" r:id="rId20"/>
    <p:sldId id="384" r:id="rId21"/>
    <p:sldId id="418" r:id="rId22"/>
    <p:sldId id="387" r:id="rId23"/>
    <p:sldId id="385" r:id="rId24"/>
    <p:sldId id="388" r:id="rId25"/>
    <p:sldId id="419" r:id="rId26"/>
    <p:sldId id="369" r:id="rId27"/>
    <p:sldId id="405" r:id="rId28"/>
    <p:sldId id="406" r:id="rId29"/>
    <p:sldId id="407" r:id="rId30"/>
    <p:sldId id="389" r:id="rId31"/>
    <p:sldId id="393" r:id="rId32"/>
    <p:sldId id="408" r:id="rId33"/>
    <p:sldId id="394" r:id="rId34"/>
    <p:sldId id="395" r:id="rId35"/>
    <p:sldId id="396" r:id="rId36"/>
    <p:sldId id="397" r:id="rId37"/>
    <p:sldId id="398" r:id="rId38"/>
    <p:sldId id="399" r:id="rId39"/>
    <p:sldId id="409" r:id="rId40"/>
    <p:sldId id="414" r:id="rId41"/>
    <p:sldId id="415" r:id="rId42"/>
    <p:sldId id="421" r:id="rId43"/>
    <p:sldId id="422" r:id="rId44"/>
    <p:sldId id="423" r:id="rId45"/>
    <p:sldId id="424" r:id="rId46"/>
    <p:sldId id="425" r:id="rId47"/>
    <p:sldId id="426" r:id="rId48"/>
    <p:sldId id="427" r:id="rId49"/>
    <p:sldId id="410" r:id="rId50"/>
    <p:sldId id="412" r:id="rId51"/>
    <p:sldId id="413"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A8F"/>
    <a:srgbClr val="73D2E8"/>
    <a:srgbClr val="61C09E"/>
    <a:srgbClr val="C1D9DF"/>
    <a:srgbClr val="E29544"/>
    <a:srgbClr val="FCF5ED"/>
    <a:srgbClr val="E3893D"/>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965" autoAdjust="0"/>
  </p:normalViewPr>
  <p:slideViewPr>
    <p:cSldViewPr snapToGrid="0" snapToObjects="1">
      <p:cViewPr varScale="1">
        <p:scale>
          <a:sx n="69" d="100"/>
          <a:sy n="69" d="100"/>
        </p:scale>
        <p:origin x="552" y="53"/>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4.xml.rels><?xml version="1.0" encoding="UTF-8" standalone="yes"?>
<Relationships xmlns="http://schemas.openxmlformats.org/package/2006/relationships"><Relationship Id="rId1" Type="http://schemas.openxmlformats.org/officeDocument/2006/relationships/image" Target="../media/image55.png"/></Relationships>
</file>

<file path=ppt/diagrams/_rels/data6.xml.rels><?xml version="1.0" encoding="UTF-8" standalone="yes"?>
<Relationships xmlns="http://schemas.openxmlformats.org/package/2006/relationships"><Relationship Id="rId1" Type="http://schemas.openxmlformats.org/officeDocument/2006/relationships/image" Target="../media/image55.png"/></Relationships>
</file>

<file path=ppt/diagrams/_rels/data8.xml.rels><?xml version="1.0" encoding="UTF-8" standalone="yes"?>
<Relationships xmlns="http://schemas.openxmlformats.org/package/2006/relationships"><Relationship Id="rId1"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8D5AE0-6FDC-455A-BDF3-926898FC4FD3}" type="doc">
      <dgm:prSet loTypeId="urn:microsoft.com/office/officeart/2005/8/layout/list1#1" loCatId="list" qsTypeId="urn:microsoft.com/office/officeart/2005/8/quickstyle/simple1#2" qsCatId="simple" csTypeId="urn:microsoft.com/office/officeart/2005/8/colors/accent1_2#2" csCatId="accent1" phldr="1"/>
      <dgm:spPr/>
      <dgm:t>
        <a:bodyPr/>
        <a:lstStyle/>
        <a:p>
          <a:endParaRPr lang="zh-CN" altLang="en-US"/>
        </a:p>
      </dgm:t>
    </dgm:pt>
    <dgm:pt modelId="{82FD31EC-8703-4F75-A1C6-C90B5F48BA36}">
      <dgm:prSet phldrT="[文本]" custT="1"/>
      <dgm:spPr/>
      <dgm:t>
        <a:bodyPr/>
        <a:lstStyle/>
        <a:p>
          <a:r>
            <a:rPr lang="zh-CN" altLang="en-US" sz="1800" b="1" dirty="0"/>
            <a:t>数据清理</a:t>
          </a:r>
        </a:p>
      </dgm:t>
    </dgm:pt>
    <dgm:pt modelId="{1DE9F69B-146E-41B0-983A-E47AA002C326}" type="parTrans" cxnId="{7C7E515E-00A6-4F82-87E3-852D4282949C}">
      <dgm:prSet/>
      <dgm:spPr/>
      <dgm:t>
        <a:bodyPr/>
        <a:lstStyle/>
        <a:p>
          <a:endParaRPr lang="zh-CN" altLang="en-US"/>
        </a:p>
      </dgm:t>
    </dgm:pt>
    <dgm:pt modelId="{047C3118-5D94-4CB5-9C68-FCBEEA6BC1E5}" type="sibTrans" cxnId="{7C7E515E-00A6-4F82-87E3-852D4282949C}">
      <dgm:prSet/>
      <dgm:spPr/>
      <dgm:t>
        <a:bodyPr/>
        <a:lstStyle/>
        <a:p>
          <a:endParaRPr lang="zh-CN" altLang="en-US"/>
        </a:p>
      </dgm:t>
    </dgm:pt>
    <dgm:pt modelId="{F19BD321-861F-4CDF-A7C5-EDC8F2139136}">
      <dgm:prSet phldrT="[文本]" custT="1"/>
      <dgm:spPr/>
      <dgm:t>
        <a:bodyPr/>
        <a:lstStyle/>
        <a:p>
          <a:r>
            <a:rPr lang="zh-CN" altLang="en-US" sz="1800" b="1" dirty="0"/>
            <a:t>数据变换</a:t>
          </a:r>
        </a:p>
      </dgm:t>
    </dgm:pt>
    <dgm:pt modelId="{F6D287F2-515A-4383-B2D2-93BC920DBE74}" type="parTrans" cxnId="{2E5B9094-7150-4871-B2D7-DFFB90F9BC5A}">
      <dgm:prSet/>
      <dgm:spPr/>
      <dgm:t>
        <a:bodyPr/>
        <a:lstStyle/>
        <a:p>
          <a:endParaRPr lang="zh-CN" altLang="en-US"/>
        </a:p>
      </dgm:t>
    </dgm:pt>
    <dgm:pt modelId="{F843B5E1-E495-48F6-9395-DD92972162C8}" type="sibTrans" cxnId="{2E5B9094-7150-4871-B2D7-DFFB90F9BC5A}">
      <dgm:prSet/>
      <dgm:spPr/>
      <dgm:t>
        <a:bodyPr/>
        <a:lstStyle/>
        <a:p>
          <a:endParaRPr lang="zh-CN" altLang="en-US"/>
        </a:p>
      </dgm:t>
    </dgm:pt>
    <dgm:pt modelId="{AA38C1B0-C116-4575-AD4E-E19B385471EC}">
      <dgm:prSet phldrT="[文本]" custT="1"/>
      <dgm:spPr/>
      <dgm:t>
        <a:bodyPr/>
        <a:lstStyle/>
        <a:p>
          <a:r>
            <a:rPr lang="zh-CN" altLang="en-US" sz="1800" b="1" dirty="0"/>
            <a:t>数据归约</a:t>
          </a:r>
        </a:p>
      </dgm:t>
    </dgm:pt>
    <dgm:pt modelId="{1BB5CB25-1EAA-4A98-A6C3-AE5560CB132B}" type="parTrans" cxnId="{309030CA-D0A2-4C78-B060-D927C246F4DB}">
      <dgm:prSet/>
      <dgm:spPr/>
      <dgm:t>
        <a:bodyPr/>
        <a:lstStyle/>
        <a:p>
          <a:endParaRPr lang="zh-CN" altLang="en-US"/>
        </a:p>
      </dgm:t>
    </dgm:pt>
    <dgm:pt modelId="{578DB127-17E4-4915-B4FB-F39110268E7D}" type="sibTrans" cxnId="{309030CA-D0A2-4C78-B060-D927C246F4DB}">
      <dgm:prSet/>
      <dgm:spPr/>
      <dgm:t>
        <a:bodyPr/>
        <a:lstStyle/>
        <a:p>
          <a:endParaRPr lang="zh-CN" altLang="en-US"/>
        </a:p>
      </dgm:t>
    </dgm:pt>
    <dgm:pt modelId="{38B18B7A-C18A-4CEC-8F56-83B17C378F2A}">
      <dgm:prSet custT="1"/>
      <dgm:spPr/>
      <dgm:t>
        <a:bodyPr/>
        <a:lstStyle/>
        <a:p>
          <a:r>
            <a:rPr lang="zh-CN" altLang="en-US" sz="1800" b="1" dirty="0"/>
            <a:t>数据集成</a:t>
          </a:r>
        </a:p>
      </dgm:t>
    </dgm:pt>
    <dgm:pt modelId="{5F476B7E-7130-4F42-B73D-7CBF00403E0D}" type="parTrans" cxnId="{0F80E388-0DF0-4B57-8A37-8642AE1E7726}">
      <dgm:prSet/>
      <dgm:spPr/>
      <dgm:t>
        <a:bodyPr/>
        <a:lstStyle/>
        <a:p>
          <a:endParaRPr lang="zh-CN" altLang="en-US"/>
        </a:p>
      </dgm:t>
    </dgm:pt>
    <dgm:pt modelId="{BD5A2529-180F-4559-943A-820346D0FA3E}" type="sibTrans" cxnId="{0F80E388-0DF0-4B57-8A37-8642AE1E7726}">
      <dgm:prSet/>
      <dgm:spPr/>
      <dgm:t>
        <a:bodyPr/>
        <a:lstStyle/>
        <a:p>
          <a:endParaRPr lang="zh-CN" altLang="en-US"/>
        </a:p>
      </dgm:t>
    </dgm:pt>
    <dgm:pt modelId="{50D51410-88C8-4050-9246-14A6A6FF9E7A}">
      <dgm:prSet/>
      <dgm:spPr>
        <a:noFill/>
      </dgm:spPr>
      <dgm:t>
        <a:bodyPr/>
        <a:lstStyle/>
        <a:p>
          <a:endParaRPr lang="zh-CN" altLang="en-US"/>
        </a:p>
      </dgm:t>
    </dgm:pt>
    <dgm:pt modelId="{90335D44-AEEF-46E7-8549-742A7D3D08AD}" type="parTrans" cxnId="{51520CB6-8FE1-4F83-A503-E9C4984D3DB6}">
      <dgm:prSet/>
      <dgm:spPr/>
      <dgm:t>
        <a:bodyPr/>
        <a:lstStyle/>
        <a:p>
          <a:endParaRPr lang="zh-CN" altLang="en-US"/>
        </a:p>
      </dgm:t>
    </dgm:pt>
    <dgm:pt modelId="{F4A0E0D3-FEB0-4F92-AC86-2CD0E9210284}" type="sibTrans" cxnId="{51520CB6-8FE1-4F83-A503-E9C4984D3DB6}">
      <dgm:prSet/>
      <dgm:spPr/>
      <dgm:t>
        <a:bodyPr/>
        <a:lstStyle/>
        <a:p>
          <a:endParaRPr lang="zh-CN" altLang="en-US"/>
        </a:p>
      </dgm:t>
    </dgm:pt>
    <dgm:pt modelId="{4F0F7466-FD60-4F58-959D-CF69464AD31F}" type="pres">
      <dgm:prSet presAssocID="{DA8D5AE0-6FDC-455A-BDF3-926898FC4FD3}" presName="linear" presStyleCnt="0">
        <dgm:presLayoutVars>
          <dgm:dir/>
          <dgm:animLvl val="lvl"/>
          <dgm:resizeHandles val="exact"/>
        </dgm:presLayoutVars>
      </dgm:prSet>
      <dgm:spPr/>
    </dgm:pt>
    <dgm:pt modelId="{BA43F28B-1C88-4188-8F22-82FE0AAE672E}" type="pres">
      <dgm:prSet presAssocID="{82FD31EC-8703-4F75-A1C6-C90B5F48BA36}" presName="parentLin" presStyleCnt="0"/>
      <dgm:spPr/>
    </dgm:pt>
    <dgm:pt modelId="{362B8515-7DBC-409E-8373-5337BA133457}" type="pres">
      <dgm:prSet presAssocID="{82FD31EC-8703-4F75-A1C6-C90B5F48BA36}" presName="parentLeftMargin" presStyleLbl="node1" presStyleIdx="0" presStyleCnt="4"/>
      <dgm:spPr/>
    </dgm:pt>
    <dgm:pt modelId="{70978F3A-7CD9-48A3-9716-B3C8DE94A349}" type="pres">
      <dgm:prSet presAssocID="{82FD31EC-8703-4F75-A1C6-C90B5F48BA36}" presName="parentText" presStyleLbl="node1" presStyleIdx="0" presStyleCnt="4" custScaleX="23849">
        <dgm:presLayoutVars>
          <dgm:chMax val="0"/>
          <dgm:bulletEnabled val="1"/>
        </dgm:presLayoutVars>
      </dgm:prSet>
      <dgm:spPr/>
    </dgm:pt>
    <dgm:pt modelId="{3B214FAA-6B49-4E37-B204-72ADC6296FAC}" type="pres">
      <dgm:prSet presAssocID="{82FD31EC-8703-4F75-A1C6-C90B5F48BA36}" presName="negativeSpace" presStyleCnt="0"/>
      <dgm:spPr/>
    </dgm:pt>
    <dgm:pt modelId="{01469CD5-8BA0-4EAC-9011-540CAE689AFD}" type="pres">
      <dgm:prSet presAssocID="{82FD31EC-8703-4F75-A1C6-C90B5F48BA36}" presName="childText" presStyleLbl="conFgAcc1" presStyleIdx="0" presStyleCnt="4">
        <dgm:presLayoutVars>
          <dgm:bulletEnabled val="1"/>
        </dgm:presLayoutVars>
      </dgm:prSet>
      <dgm:spPr/>
    </dgm:pt>
    <dgm:pt modelId="{9C4E3481-C114-47FF-A3C7-F0048F585C1C}" type="pres">
      <dgm:prSet presAssocID="{047C3118-5D94-4CB5-9C68-FCBEEA6BC1E5}" presName="spaceBetweenRectangles" presStyleCnt="0"/>
      <dgm:spPr/>
    </dgm:pt>
    <dgm:pt modelId="{F52E5F41-F421-405F-9466-D88EDAE0CAB9}" type="pres">
      <dgm:prSet presAssocID="{38B18B7A-C18A-4CEC-8F56-83B17C378F2A}" presName="parentLin" presStyleCnt="0"/>
      <dgm:spPr/>
    </dgm:pt>
    <dgm:pt modelId="{AE2D5969-7060-4F4F-BDC7-D8AFED469C93}" type="pres">
      <dgm:prSet presAssocID="{38B18B7A-C18A-4CEC-8F56-83B17C378F2A}" presName="parentLeftMargin" presStyleLbl="node1" presStyleIdx="0" presStyleCnt="4"/>
      <dgm:spPr/>
    </dgm:pt>
    <dgm:pt modelId="{D46D11A4-1041-40F8-87B8-DED0F54BFFE0}" type="pres">
      <dgm:prSet presAssocID="{38B18B7A-C18A-4CEC-8F56-83B17C378F2A}" presName="parentText" presStyleLbl="node1" presStyleIdx="1" presStyleCnt="4" custScaleX="23849">
        <dgm:presLayoutVars>
          <dgm:chMax val="0"/>
          <dgm:bulletEnabled val="1"/>
        </dgm:presLayoutVars>
      </dgm:prSet>
      <dgm:spPr/>
    </dgm:pt>
    <dgm:pt modelId="{2BA51C5C-7EEC-46E1-8013-46859BF0B555}" type="pres">
      <dgm:prSet presAssocID="{38B18B7A-C18A-4CEC-8F56-83B17C378F2A}" presName="negativeSpace" presStyleCnt="0"/>
      <dgm:spPr/>
    </dgm:pt>
    <dgm:pt modelId="{AC17E7DA-7560-4724-BCFA-1252E788EF52}" type="pres">
      <dgm:prSet presAssocID="{38B18B7A-C18A-4CEC-8F56-83B17C378F2A}" presName="childText" presStyleLbl="conFgAcc1" presStyleIdx="1" presStyleCnt="4">
        <dgm:presLayoutVars>
          <dgm:bulletEnabled val="1"/>
        </dgm:presLayoutVars>
      </dgm:prSet>
      <dgm:spPr>
        <a:noFill/>
      </dgm:spPr>
    </dgm:pt>
    <dgm:pt modelId="{B989ABBA-8EB4-4715-99AC-CFE7080BEBF3}" type="pres">
      <dgm:prSet presAssocID="{BD5A2529-180F-4559-943A-820346D0FA3E}" presName="spaceBetweenRectangles" presStyleCnt="0"/>
      <dgm:spPr/>
    </dgm:pt>
    <dgm:pt modelId="{DF63FF5E-1155-4286-96D3-7227196AC7C0}" type="pres">
      <dgm:prSet presAssocID="{F19BD321-861F-4CDF-A7C5-EDC8F2139136}" presName="parentLin" presStyleCnt="0"/>
      <dgm:spPr/>
    </dgm:pt>
    <dgm:pt modelId="{61363915-A73B-4769-92D9-B6081667EDDA}" type="pres">
      <dgm:prSet presAssocID="{F19BD321-861F-4CDF-A7C5-EDC8F2139136}" presName="parentLeftMargin" presStyleLbl="node1" presStyleIdx="1" presStyleCnt="4"/>
      <dgm:spPr/>
    </dgm:pt>
    <dgm:pt modelId="{5EF8F3E0-1B48-49A0-9F4F-61E8378211C6}" type="pres">
      <dgm:prSet presAssocID="{F19BD321-861F-4CDF-A7C5-EDC8F2139136}" presName="parentText" presStyleLbl="node1" presStyleIdx="2" presStyleCnt="4" custScaleX="23849">
        <dgm:presLayoutVars>
          <dgm:chMax val="0"/>
          <dgm:bulletEnabled val="1"/>
        </dgm:presLayoutVars>
      </dgm:prSet>
      <dgm:spPr/>
    </dgm:pt>
    <dgm:pt modelId="{0E80BEAB-2F25-47BA-955B-99652DF47E5C}" type="pres">
      <dgm:prSet presAssocID="{F19BD321-861F-4CDF-A7C5-EDC8F2139136}" presName="negativeSpace" presStyleCnt="0"/>
      <dgm:spPr/>
    </dgm:pt>
    <dgm:pt modelId="{E1A49483-BF5E-468C-8E26-DD348C44E747}" type="pres">
      <dgm:prSet presAssocID="{F19BD321-861F-4CDF-A7C5-EDC8F2139136}" presName="childText" presStyleLbl="conFgAcc1" presStyleIdx="2" presStyleCnt="4">
        <dgm:presLayoutVars>
          <dgm:bulletEnabled val="1"/>
        </dgm:presLayoutVars>
      </dgm:prSet>
      <dgm:spPr>
        <a:noFill/>
      </dgm:spPr>
    </dgm:pt>
    <dgm:pt modelId="{246B9738-B873-4B50-92FB-F2E693926B7F}" type="pres">
      <dgm:prSet presAssocID="{F843B5E1-E495-48F6-9395-DD92972162C8}" presName="spaceBetweenRectangles" presStyleCnt="0"/>
      <dgm:spPr/>
    </dgm:pt>
    <dgm:pt modelId="{85DBF472-ABD4-4446-9BD4-2F5B40795732}" type="pres">
      <dgm:prSet presAssocID="{AA38C1B0-C116-4575-AD4E-E19B385471EC}" presName="parentLin" presStyleCnt="0"/>
      <dgm:spPr/>
    </dgm:pt>
    <dgm:pt modelId="{D4F69C28-9B6B-4D19-AD8B-6B369FAFBA40}" type="pres">
      <dgm:prSet presAssocID="{AA38C1B0-C116-4575-AD4E-E19B385471EC}" presName="parentLeftMargin" presStyleLbl="node1" presStyleIdx="2" presStyleCnt="4"/>
      <dgm:spPr/>
    </dgm:pt>
    <dgm:pt modelId="{624A369E-D60B-4A9C-9B15-3AC5DFD74FCB}" type="pres">
      <dgm:prSet presAssocID="{AA38C1B0-C116-4575-AD4E-E19B385471EC}" presName="parentText" presStyleLbl="node1" presStyleIdx="3" presStyleCnt="4" custScaleX="23849">
        <dgm:presLayoutVars>
          <dgm:chMax val="0"/>
          <dgm:bulletEnabled val="1"/>
        </dgm:presLayoutVars>
      </dgm:prSet>
      <dgm:spPr/>
    </dgm:pt>
    <dgm:pt modelId="{D9083D98-A7A6-4BF2-A0EC-8A16077FDAC5}" type="pres">
      <dgm:prSet presAssocID="{AA38C1B0-C116-4575-AD4E-E19B385471EC}" presName="negativeSpace" presStyleCnt="0"/>
      <dgm:spPr/>
    </dgm:pt>
    <dgm:pt modelId="{C444C758-E164-47F3-840F-DC4C1ABE7B85}" type="pres">
      <dgm:prSet presAssocID="{AA38C1B0-C116-4575-AD4E-E19B385471EC}" presName="childText" presStyleLbl="conFgAcc1" presStyleIdx="3" presStyleCnt="4">
        <dgm:presLayoutVars>
          <dgm:bulletEnabled val="1"/>
        </dgm:presLayoutVars>
      </dgm:prSet>
      <dgm:spPr>
        <a:noFill/>
      </dgm:spPr>
    </dgm:pt>
  </dgm:ptLst>
  <dgm:cxnLst>
    <dgm:cxn modelId="{887D5904-B292-434A-8FFC-71F3E027D4E4}" type="presOf" srcId="{50D51410-88C8-4050-9246-14A6A6FF9E7A}" destId="{01469CD5-8BA0-4EAC-9011-540CAE689AFD}" srcOrd="0" destOrd="0" presId="urn:microsoft.com/office/officeart/2005/8/layout/list1#1"/>
    <dgm:cxn modelId="{B0990805-3C7F-45F5-98AB-805BDAC7AEC7}" type="presOf" srcId="{F19BD321-861F-4CDF-A7C5-EDC8F2139136}" destId="{5EF8F3E0-1B48-49A0-9F4F-61E8378211C6}" srcOrd="1" destOrd="0" presId="urn:microsoft.com/office/officeart/2005/8/layout/list1#1"/>
    <dgm:cxn modelId="{0C381709-C287-4BCA-BE90-C780821CCC0C}" type="presOf" srcId="{38B18B7A-C18A-4CEC-8F56-83B17C378F2A}" destId="{AE2D5969-7060-4F4F-BDC7-D8AFED469C93}" srcOrd="0" destOrd="0" presId="urn:microsoft.com/office/officeart/2005/8/layout/list1#1"/>
    <dgm:cxn modelId="{7C7E515E-00A6-4F82-87E3-852D4282949C}" srcId="{DA8D5AE0-6FDC-455A-BDF3-926898FC4FD3}" destId="{82FD31EC-8703-4F75-A1C6-C90B5F48BA36}" srcOrd="0" destOrd="0" parTransId="{1DE9F69B-146E-41B0-983A-E47AA002C326}" sibTransId="{047C3118-5D94-4CB5-9C68-FCBEEA6BC1E5}"/>
    <dgm:cxn modelId="{0F80E388-0DF0-4B57-8A37-8642AE1E7726}" srcId="{DA8D5AE0-6FDC-455A-BDF3-926898FC4FD3}" destId="{38B18B7A-C18A-4CEC-8F56-83B17C378F2A}" srcOrd="1" destOrd="0" parTransId="{5F476B7E-7130-4F42-B73D-7CBF00403E0D}" sibTransId="{BD5A2529-180F-4559-943A-820346D0FA3E}"/>
    <dgm:cxn modelId="{EC442E8A-14E2-458D-AF8C-D505D1DC442A}" type="presOf" srcId="{38B18B7A-C18A-4CEC-8F56-83B17C378F2A}" destId="{D46D11A4-1041-40F8-87B8-DED0F54BFFE0}" srcOrd="1" destOrd="0" presId="urn:microsoft.com/office/officeart/2005/8/layout/list1#1"/>
    <dgm:cxn modelId="{2E5B9094-7150-4871-B2D7-DFFB90F9BC5A}" srcId="{DA8D5AE0-6FDC-455A-BDF3-926898FC4FD3}" destId="{F19BD321-861F-4CDF-A7C5-EDC8F2139136}" srcOrd="2" destOrd="0" parTransId="{F6D287F2-515A-4383-B2D2-93BC920DBE74}" sibTransId="{F843B5E1-E495-48F6-9395-DD92972162C8}"/>
    <dgm:cxn modelId="{010F6C9F-FE1F-4374-A9FB-6493AF0576E4}" type="presOf" srcId="{82FD31EC-8703-4F75-A1C6-C90B5F48BA36}" destId="{362B8515-7DBC-409E-8373-5337BA133457}" srcOrd="0" destOrd="0" presId="urn:microsoft.com/office/officeart/2005/8/layout/list1#1"/>
    <dgm:cxn modelId="{8B7456A1-D7FE-4EB9-BBC1-4ED5E06EE4E8}" type="presOf" srcId="{AA38C1B0-C116-4575-AD4E-E19B385471EC}" destId="{624A369E-D60B-4A9C-9B15-3AC5DFD74FCB}" srcOrd="1" destOrd="0" presId="urn:microsoft.com/office/officeart/2005/8/layout/list1#1"/>
    <dgm:cxn modelId="{E5A580A5-9CC6-4A9A-8D82-C92BE2B1B730}" type="presOf" srcId="{DA8D5AE0-6FDC-455A-BDF3-926898FC4FD3}" destId="{4F0F7466-FD60-4F58-959D-CF69464AD31F}" srcOrd="0" destOrd="0" presId="urn:microsoft.com/office/officeart/2005/8/layout/list1#1"/>
    <dgm:cxn modelId="{D5924AAB-C30F-4F2E-A618-1E6067E075D2}" type="presOf" srcId="{AA38C1B0-C116-4575-AD4E-E19B385471EC}" destId="{D4F69C28-9B6B-4D19-AD8B-6B369FAFBA40}" srcOrd="0" destOrd="0" presId="urn:microsoft.com/office/officeart/2005/8/layout/list1#1"/>
    <dgm:cxn modelId="{51520CB6-8FE1-4F83-A503-E9C4984D3DB6}" srcId="{82FD31EC-8703-4F75-A1C6-C90B5F48BA36}" destId="{50D51410-88C8-4050-9246-14A6A6FF9E7A}" srcOrd="0" destOrd="0" parTransId="{90335D44-AEEF-46E7-8549-742A7D3D08AD}" sibTransId="{F4A0E0D3-FEB0-4F92-AC86-2CD0E9210284}"/>
    <dgm:cxn modelId="{30B918C2-FB50-42AB-A2AD-B8C414CA1463}" type="presOf" srcId="{F19BD321-861F-4CDF-A7C5-EDC8F2139136}" destId="{61363915-A73B-4769-92D9-B6081667EDDA}" srcOrd="0" destOrd="0" presId="urn:microsoft.com/office/officeart/2005/8/layout/list1#1"/>
    <dgm:cxn modelId="{309030CA-D0A2-4C78-B060-D927C246F4DB}" srcId="{DA8D5AE0-6FDC-455A-BDF3-926898FC4FD3}" destId="{AA38C1B0-C116-4575-AD4E-E19B385471EC}" srcOrd="3" destOrd="0" parTransId="{1BB5CB25-1EAA-4A98-A6C3-AE5560CB132B}" sibTransId="{578DB127-17E4-4915-B4FB-F39110268E7D}"/>
    <dgm:cxn modelId="{18F9C1D6-2A4A-41D2-865F-D73ACD729460}" type="presOf" srcId="{82FD31EC-8703-4F75-A1C6-C90B5F48BA36}" destId="{70978F3A-7CD9-48A3-9716-B3C8DE94A349}" srcOrd="1" destOrd="0" presId="urn:microsoft.com/office/officeart/2005/8/layout/list1#1"/>
    <dgm:cxn modelId="{EB9BB071-5C79-4EB3-AD4F-794779581B07}" type="presParOf" srcId="{4F0F7466-FD60-4F58-959D-CF69464AD31F}" destId="{BA43F28B-1C88-4188-8F22-82FE0AAE672E}" srcOrd="0" destOrd="0" presId="urn:microsoft.com/office/officeart/2005/8/layout/list1#1"/>
    <dgm:cxn modelId="{189A0C9B-690B-49B5-BBFF-8684CD254190}" type="presParOf" srcId="{BA43F28B-1C88-4188-8F22-82FE0AAE672E}" destId="{362B8515-7DBC-409E-8373-5337BA133457}" srcOrd="0" destOrd="0" presId="urn:microsoft.com/office/officeart/2005/8/layout/list1#1"/>
    <dgm:cxn modelId="{71AB8178-CDAE-4F25-B2A5-135BB0B8B14F}" type="presParOf" srcId="{BA43F28B-1C88-4188-8F22-82FE0AAE672E}" destId="{70978F3A-7CD9-48A3-9716-B3C8DE94A349}" srcOrd="1" destOrd="0" presId="urn:microsoft.com/office/officeart/2005/8/layout/list1#1"/>
    <dgm:cxn modelId="{3DEBFD6E-6B3F-477F-841B-18DCDF360155}" type="presParOf" srcId="{4F0F7466-FD60-4F58-959D-CF69464AD31F}" destId="{3B214FAA-6B49-4E37-B204-72ADC6296FAC}" srcOrd="1" destOrd="0" presId="urn:microsoft.com/office/officeart/2005/8/layout/list1#1"/>
    <dgm:cxn modelId="{371F27D5-6248-4A87-B65A-0F039D434BAC}" type="presParOf" srcId="{4F0F7466-FD60-4F58-959D-CF69464AD31F}" destId="{01469CD5-8BA0-4EAC-9011-540CAE689AFD}" srcOrd="2" destOrd="0" presId="urn:microsoft.com/office/officeart/2005/8/layout/list1#1"/>
    <dgm:cxn modelId="{067DE9D6-52B5-4FB9-B331-64B1E326140E}" type="presParOf" srcId="{4F0F7466-FD60-4F58-959D-CF69464AD31F}" destId="{9C4E3481-C114-47FF-A3C7-F0048F585C1C}" srcOrd="3" destOrd="0" presId="urn:microsoft.com/office/officeart/2005/8/layout/list1#1"/>
    <dgm:cxn modelId="{09649A58-705E-4152-B959-AAB2D1C5427F}" type="presParOf" srcId="{4F0F7466-FD60-4F58-959D-CF69464AD31F}" destId="{F52E5F41-F421-405F-9466-D88EDAE0CAB9}" srcOrd="4" destOrd="0" presId="urn:microsoft.com/office/officeart/2005/8/layout/list1#1"/>
    <dgm:cxn modelId="{AA0C60E3-4FC9-4428-91CB-F9648CDB52CD}" type="presParOf" srcId="{F52E5F41-F421-405F-9466-D88EDAE0CAB9}" destId="{AE2D5969-7060-4F4F-BDC7-D8AFED469C93}" srcOrd="0" destOrd="0" presId="urn:microsoft.com/office/officeart/2005/8/layout/list1#1"/>
    <dgm:cxn modelId="{143F25FE-0A0F-4B76-B12E-D684AFD56D5C}" type="presParOf" srcId="{F52E5F41-F421-405F-9466-D88EDAE0CAB9}" destId="{D46D11A4-1041-40F8-87B8-DED0F54BFFE0}" srcOrd="1" destOrd="0" presId="urn:microsoft.com/office/officeart/2005/8/layout/list1#1"/>
    <dgm:cxn modelId="{A710F9CD-EB5E-42AE-AEDF-314BB98245A8}" type="presParOf" srcId="{4F0F7466-FD60-4F58-959D-CF69464AD31F}" destId="{2BA51C5C-7EEC-46E1-8013-46859BF0B555}" srcOrd="5" destOrd="0" presId="urn:microsoft.com/office/officeart/2005/8/layout/list1#1"/>
    <dgm:cxn modelId="{B69333D2-6B8E-4846-AC10-F51A401F4796}" type="presParOf" srcId="{4F0F7466-FD60-4F58-959D-CF69464AD31F}" destId="{AC17E7DA-7560-4724-BCFA-1252E788EF52}" srcOrd="6" destOrd="0" presId="urn:microsoft.com/office/officeart/2005/8/layout/list1#1"/>
    <dgm:cxn modelId="{E17AFD2A-2D39-4D49-B45C-DE5E75EC2FDB}" type="presParOf" srcId="{4F0F7466-FD60-4F58-959D-CF69464AD31F}" destId="{B989ABBA-8EB4-4715-99AC-CFE7080BEBF3}" srcOrd="7" destOrd="0" presId="urn:microsoft.com/office/officeart/2005/8/layout/list1#1"/>
    <dgm:cxn modelId="{2E71E24F-42AC-45B0-83DE-C347A00E285C}" type="presParOf" srcId="{4F0F7466-FD60-4F58-959D-CF69464AD31F}" destId="{DF63FF5E-1155-4286-96D3-7227196AC7C0}" srcOrd="8" destOrd="0" presId="urn:microsoft.com/office/officeart/2005/8/layout/list1#1"/>
    <dgm:cxn modelId="{ECF0B5CA-5690-442D-A956-70DF7F08613A}" type="presParOf" srcId="{DF63FF5E-1155-4286-96D3-7227196AC7C0}" destId="{61363915-A73B-4769-92D9-B6081667EDDA}" srcOrd="0" destOrd="0" presId="urn:microsoft.com/office/officeart/2005/8/layout/list1#1"/>
    <dgm:cxn modelId="{461E6C33-D590-4C87-85F6-B41FCE57BCF9}" type="presParOf" srcId="{DF63FF5E-1155-4286-96D3-7227196AC7C0}" destId="{5EF8F3E0-1B48-49A0-9F4F-61E8378211C6}" srcOrd="1" destOrd="0" presId="urn:microsoft.com/office/officeart/2005/8/layout/list1#1"/>
    <dgm:cxn modelId="{A31C8999-AE6C-4C8A-867B-4FCC133233B6}" type="presParOf" srcId="{4F0F7466-FD60-4F58-959D-CF69464AD31F}" destId="{0E80BEAB-2F25-47BA-955B-99652DF47E5C}" srcOrd="9" destOrd="0" presId="urn:microsoft.com/office/officeart/2005/8/layout/list1#1"/>
    <dgm:cxn modelId="{17A0216C-0630-4C1F-B06A-4B541DC01A97}" type="presParOf" srcId="{4F0F7466-FD60-4F58-959D-CF69464AD31F}" destId="{E1A49483-BF5E-468C-8E26-DD348C44E747}" srcOrd="10" destOrd="0" presId="urn:microsoft.com/office/officeart/2005/8/layout/list1#1"/>
    <dgm:cxn modelId="{2DB863FF-DA28-446E-87B0-89F7D28EA6FB}" type="presParOf" srcId="{4F0F7466-FD60-4F58-959D-CF69464AD31F}" destId="{246B9738-B873-4B50-92FB-F2E693926B7F}" srcOrd="11" destOrd="0" presId="urn:microsoft.com/office/officeart/2005/8/layout/list1#1"/>
    <dgm:cxn modelId="{6BA98A98-0021-4ED4-B9DD-BBB1EDFA41EC}" type="presParOf" srcId="{4F0F7466-FD60-4F58-959D-CF69464AD31F}" destId="{85DBF472-ABD4-4446-9BD4-2F5B40795732}" srcOrd="12" destOrd="0" presId="urn:microsoft.com/office/officeart/2005/8/layout/list1#1"/>
    <dgm:cxn modelId="{612879DE-A2F9-415F-A50C-AA8C715FF5DA}" type="presParOf" srcId="{85DBF472-ABD4-4446-9BD4-2F5B40795732}" destId="{D4F69C28-9B6B-4D19-AD8B-6B369FAFBA40}" srcOrd="0" destOrd="0" presId="urn:microsoft.com/office/officeart/2005/8/layout/list1#1"/>
    <dgm:cxn modelId="{8D598EEF-9E81-4695-9B18-E353A0921E94}" type="presParOf" srcId="{85DBF472-ABD4-4446-9BD4-2F5B40795732}" destId="{624A369E-D60B-4A9C-9B15-3AC5DFD74FCB}" srcOrd="1" destOrd="0" presId="urn:microsoft.com/office/officeart/2005/8/layout/list1#1"/>
    <dgm:cxn modelId="{94B5BA54-E32D-4A35-B74A-359B80B4545A}" type="presParOf" srcId="{4F0F7466-FD60-4F58-959D-CF69464AD31F}" destId="{D9083D98-A7A6-4BF2-A0EC-8A16077FDAC5}" srcOrd="13" destOrd="0" presId="urn:microsoft.com/office/officeart/2005/8/layout/list1#1"/>
    <dgm:cxn modelId="{18E1CCCF-7EC6-4452-85EF-5D59182E3A1E}" type="presParOf" srcId="{4F0F7466-FD60-4F58-959D-CF69464AD31F}" destId="{C444C758-E164-47F3-840F-DC4C1ABE7B85}" srcOrd="14"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1" loCatId="hierarchy" qsTypeId="urn:microsoft.com/office/officeart/2005/8/quickstyle/simple1#3" qsCatId="simple" csTypeId="urn:microsoft.com/office/officeart/2005/8/colors/colorful1#1" csCatId="colorful" phldr="1"/>
      <dgm:spPr/>
      <dgm:t>
        <a:bodyPr/>
        <a:lstStyle/>
        <a:p>
          <a:endParaRPr lang="zh-CN" altLang="en-US"/>
        </a:p>
      </dgm:t>
    </dgm:pt>
    <dgm:pt modelId="{B1241BBA-3B89-4412-8AB9-85EE71F8DD7E}">
      <dgm:prSet phldrT="[文本]" custT="1"/>
      <dgm:spPr/>
      <dgm:t>
        <a:bodyPr/>
        <a:lstStyle/>
        <a:p>
          <a:r>
            <a:rPr lang="zh-CN" altLang="en-US" sz="2800" dirty="0"/>
            <a:t>协同过滤算法</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基于物品</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en-US" altLang="zh-CN" sz="2000" dirty="0"/>
            <a:t>ALS</a:t>
          </a:r>
        </a:p>
        <a:p>
          <a:r>
            <a:rPr lang="zh-CN" altLang="zh-CN" sz="2000" dirty="0"/>
            <a:t>矩阵分解算法</a:t>
          </a:r>
          <a:endParaRPr lang="zh-CN" altLang="en-US" sz="2000" dirty="0"/>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6"/>
      <dgm:spPr/>
    </dgm:pt>
    <dgm:pt modelId="{2F8FD379-9511-49EF-B785-92111E883CDD}" type="pres">
      <dgm:prSet presAssocID="{B1241BBA-3B89-4412-8AB9-85EE71F8DD7E}" presName="bottomArc1" presStyleLbl="parChTrans1D1" presStyleIdx="1" presStyleCnt="6"/>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2"/>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6"/>
      <dgm:spPr/>
    </dgm:pt>
    <dgm:pt modelId="{D3DFA058-E6DF-4C2E-B9F0-B924E09853E7}" type="pres">
      <dgm:prSet presAssocID="{8D148726-3E75-4974-9FAF-E0AABDCAC7E9}" presName="bottomArc2" presStyleLbl="parChTrans1D1" presStyleIdx="3" presStyleCnt="6"/>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2"/>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6"/>
      <dgm:spPr/>
    </dgm:pt>
    <dgm:pt modelId="{00F80624-B6A6-485A-8960-42E6A8135DD5}" type="pres">
      <dgm:prSet presAssocID="{78351D1A-2EA6-4D5E-834F-9EED3855B647}" presName="bottomArc2" presStyleLbl="parChTrans1D1" presStyleIdx="5" presStyleCnt="6"/>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1"/>
    <dgm:cxn modelId="{4C95E437-4193-4CA1-91BD-3E24103A92C3}" type="presOf" srcId="{78351D1A-2EA6-4D5E-834F-9EED3855B647}" destId="{B7D525FB-E9B2-4262-A159-77F9778267FB}" srcOrd="0" destOrd="0" presId="urn:microsoft.com/office/officeart/2008/layout/HalfCircleOrganizationChart#1"/>
    <dgm:cxn modelId="{77402D68-C149-4EA6-BD80-C6A50A9BF7C4}" type="presOf" srcId="{B1241BBA-3B89-4412-8AB9-85EE71F8DD7E}" destId="{D59040C3-6E25-4ACA-9ADD-C5BE7E4F350C}" srcOrd="1" destOrd="0" presId="urn:microsoft.com/office/officeart/2008/layout/HalfCircleOrganizationChart#1"/>
    <dgm:cxn modelId="{81D21B7A-8CA7-470C-BF2B-A585CA81761E}" type="presOf" srcId="{75F7A3D3-61CC-473E-9940-9772BA7BED1D}" destId="{2D5DBDC3-FBEF-44BE-B848-57C773CB3CB4}" srcOrd="0" destOrd="0" presId="urn:microsoft.com/office/officeart/2008/layout/HalfCircleOrganizationChart#1"/>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1"/>
    <dgm:cxn modelId="{BB2E31B7-9C94-4481-B128-B369380FDC7F}" type="presOf" srcId="{78351D1A-2EA6-4D5E-834F-9EED3855B647}" destId="{F1784B80-30C2-47B1-A3FF-24C8FDB6ADB2}" srcOrd="1" destOrd="0" presId="urn:microsoft.com/office/officeart/2008/layout/HalfCircleOrganizationChart#1"/>
    <dgm:cxn modelId="{A703A6B8-8F9B-462C-AEE2-4A845CD9EC5B}" type="presOf" srcId="{AD89C4BC-1DC5-4282-A459-190D42E68885}" destId="{2343CCF4-5951-4604-B370-CD5E682CB5CF}" srcOrd="0" destOrd="0" presId="urn:microsoft.com/office/officeart/2008/layout/HalfCircleOrganizationChart#1"/>
    <dgm:cxn modelId="{DC2586D8-58EB-4756-B4E2-13221AA5199C}" srcId="{B1241BBA-3B89-4412-8AB9-85EE71F8DD7E}" destId="{8D148726-3E75-4974-9FAF-E0AABDCAC7E9}" srcOrd="0" destOrd="0" parTransId="{AD89C4BC-1DC5-4282-A459-190D42E68885}" sibTransId="{3ACB4428-256F-445A-849E-0E8A0093F726}"/>
    <dgm:cxn modelId="{1AC9FEE2-1B21-4A8F-9CFA-8B79D9E77A9E}" type="presOf" srcId="{8D148726-3E75-4974-9FAF-E0AABDCAC7E9}" destId="{B4F8F00D-AF6B-4606-B03A-D53DC8464912}" srcOrd="1" destOrd="0" presId="urn:microsoft.com/office/officeart/2008/layout/HalfCircleOrganizationChart#1"/>
    <dgm:cxn modelId="{027E70F1-5E8A-4548-BAEB-4A2C68F007F4}" type="presOf" srcId="{8D148726-3E75-4974-9FAF-E0AABDCAC7E9}" destId="{FE8C9182-0BC6-432E-96D6-75A31E2DD154}" srcOrd="0" destOrd="0" presId="urn:microsoft.com/office/officeart/2008/layout/HalfCircleOrganizationChart#1"/>
    <dgm:cxn modelId="{F7DD6F8E-D5B2-4427-8D1C-9F75E75B0C55}" type="presParOf" srcId="{2D5DBDC3-FBEF-44BE-B848-57C773CB3CB4}" destId="{BFB61F0A-7591-4A79-8AF3-7813DB272444}" srcOrd="0" destOrd="0" presId="urn:microsoft.com/office/officeart/2008/layout/HalfCircleOrganizationChart#1"/>
    <dgm:cxn modelId="{624780EB-A87D-462D-9082-B40A1AA06BBF}" type="presParOf" srcId="{BFB61F0A-7591-4A79-8AF3-7813DB272444}" destId="{960C77CF-C6A8-4344-B212-D6DF800278D1}" srcOrd="0" destOrd="0" presId="urn:microsoft.com/office/officeart/2008/layout/HalfCircleOrganizationChart#1"/>
    <dgm:cxn modelId="{1A582205-2288-4BDE-BB62-DB2BCC036CDF}" type="presParOf" srcId="{960C77CF-C6A8-4344-B212-D6DF800278D1}" destId="{8BFC501E-8F46-4065-9C5E-255DF68B98D8}" srcOrd="0" destOrd="0" presId="urn:microsoft.com/office/officeart/2008/layout/HalfCircleOrganizationChart#1"/>
    <dgm:cxn modelId="{4EDFCD53-029F-4264-A04E-45C2115555F5}" type="presParOf" srcId="{960C77CF-C6A8-4344-B212-D6DF800278D1}" destId="{FBD85F8B-49D7-4646-8484-EED8EB7700B4}" srcOrd="1" destOrd="0" presId="urn:microsoft.com/office/officeart/2008/layout/HalfCircleOrganizationChart#1"/>
    <dgm:cxn modelId="{02755675-380C-4B91-904B-CC4A617ECC80}" type="presParOf" srcId="{960C77CF-C6A8-4344-B212-D6DF800278D1}" destId="{2F8FD379-9511-49EF-B785-92111E883CDD}" srcOrd="2" destOrd="0" presId="urn:microsoft.com/office/officeart/2008/layout/HalfCircleOrganizationChart#1"/>
    <dgm:cxn modelId="{DB5A708D-621E-40D4-B7F3-44438CD0FA69}" type="presParOf" srcId="{960C77CF-C6A8-4344-B212-D6DF800278D1}" destId="{D59040C3-6E25-4ACA-9ADD-C5BE7E4F350C}" srcOrd="3" destOrd="0" presId="urn:microsoft.com/office/officeart/2008/layout/HalfCircleOrganizationChart#1"/>
    <dgm:cxn modelId="{94A97FFC-BCD8-4AD6-B178-74703F8E7200}" type="presParOf" srcId="{BFB61F0A-7591-4A79-8AF3-7813DB272444}" destId="{6E70EBBD-561F-44F6-9291-D876E400EDCA}" srcOrd="1" destOrd="0" presId="urn:microsoft.com/office/officeart/2008/layout/HalfCircleOrganizationChart#1"/>
    <dgm:cxn modelId="{C45F1A1F-AF09-44DD-A255-B6F4DCBE2C9C}" type="presParOf" srcId="{6E70EBBD-561F-44F6-9291-D876E400EDCA}" destId="{2343CCF4-5951-4604-B370-CD5E682CB5CF}" srcOrd="0" destOrd="0" presId="urn:microsoft.com/office/officeart/2008/layout/HalfCircleOrganizationChart#1"/>
    <dgm:cxn modelId="{A534E86A-0B97-4C33-B387-BBB577B89FE0}" type="presParOf" srcId="{6E70EBBD-561F-44F6-9291-D876E400EDCA}" destId="{5D3BC8E2-0969-41ED-B6C6-BE2AE2C3ECA3}" srcOrd="1" destOrd="0" presId="urn:microsoft.com/office/officeart/2008/layout/HalfCircleOrganizationChart#1"/>
    <dgm:cxn modelId="{DD14B98E-9B2E-413D-91F5-D3935F0F8398}" type="presParOf" srcId="{5D3BC8E2-0969-41ED-B6C6-BE2AE2C3ECA3}" destId="{F0CB9DD6-666E-484A-8613-57D093FD187A}" srcOrd="0" destOrd="0" presId="urn:microsoft.com/office/officeart/2008/layout/HalfCircleOrganizationChart#1"/>
    <dgm:cxn modelId="{E429E28F-1C83-4219-98EE-3379A04E0A82}" type="presParOf" srcId="{F0CB9DD6-666E-484A-8613-57D093FD187A}" destId="{FE8C9182-0BC6-432E-96D6-75A31E2DD154}" srcOrd="0" destOrd="0" presId="urn:microsoft.com/office/officeart/2008/layout/HalfCircleOrganizationChart#1"/>
    <dgm:cxn modelId="{B1783BC7-0488-4F14-A208-439A1E8744FE}" type="presParOf" srcId="{F0CB9DD6-666E-484A-8613-57D093FD187A}" destId="{A37F61E7-1682-4480-A63E-A639190F95D2}" srcOrd="1" destOrd="0" presId="urn:microsoft.com/office/officeart/2008/layout/HalfCircleOrganizationChart#1"/>
    <dgm:cxn modelId="{08187B2A-FC6F-4775-BE88-2C8E35376F7E}" type="presParOf" srcId="{F0CB9DD6-666E-484A-8613-57D093FD187A}" destId="{D3DFA058-E6DF-4C2E-B9F0-B924E09853E7}" srcOrd="2" destOrd="0" presId="urn:microsoft.com/office/officeart/2008/layout/HalfCircleOrganizationChart#1"/>
    <dgm:cxn modelId="{B394CA63-5A7C-4B18-A652-F6F981CC7BAC}" type="presParOf" srcId="{F0CB9DD6-666E-484A-8613-57D093FD187A}" destId="{B4F8F00D-AF6B-4606-B03A-D53DC8464912}" srcOrd="3" destOrd="0" presId="urn:microsoft.com/office/officeart/2008/layout/HalfCircleOrganizationChart#1"/>
    <dgm:cxn modelId="{18D671DA-D69A-4B7C-BC6F-02C81D26E218}" type="presParOf" srcId="{5D3BC8E2-0969-41ED-B6C6-BE2AE2C3ECA3}" destId="{F9C293FE-5801-4B89-815B-E9B2F86C4094}" srcOrd="1" destOrd="0" presId="urn:microsoft.com/office/officeart/2008/layout/HalfCircleOrganizationChart#1"/>
    <dgm:cxn modelId="{29749495-72E1-4F84-8E0B-8957E30FC142}" type="presParOf" srcId="{5D3BC8E2-0969-41ED-B6C6-BE2AE2C3ECA3}" destId="{610EEDD8-C6BD-434D-9033-EC6B5A05454A}" srcOrd="2" destOrd="0" presId="urn:microsoft.com/office/officeart/2008/layout/HalfCircleOrganizationChart#1"/>
    <dgm:cxn modelId="{019F75B0-D87D-47EE-9B5D-388EBBD3A8FC}" type="presParOf" srcId="{6E70EBBD-561F-44F6-9291-D876E400EDCA}" destId="{5A4F4EB7-CC35-4B5B-BB3D-A1004CE82354}" srcOrd="2" destOrd="0" presId="urn:microsoft.com/office/officeart/2008/layout/HalfCircleOrganizationChart#1"/>
    <dgm:cxn modelId="{E8E039B2-8F1B-421C-B4F3-42DCD3052298}" type="presParOf" srcId="{6E70EBBD-561F-44F6-9291-D876E400EDCA}" destId="{77DC4DFB-EF21-4D21-A9B5-29FC7CC50E74}" srcOrd="3" destOrd="0" presId="urn:microsoft.com/office/officeart/2008/layout/HalfCircleOrganizationChart#1"/>
    <dgm:cxn modelId="{5BE4910F-51BA-4A66-9BCB-020BBD051A96}" type="presParOf" srcId="{77DC4DFB-EF21-4D21-A9B5-29FC7CC50E74}" destId="{A1D5C85C-6C84-487A-AC06-3141A46CACBA}" srcOrd="0" destOrd="0" presId="urn:microsoft.com/office/officeart/2008/layout/HalfCircleOrganizationChart#1"/>
    <dgm:cxn modelId="{546792E0-3064-4A11-A0C5-6C88F6AE2C1B}" type="presParOf" srcId="{A1D5C85C-6C84-487A-AC06-3141A46CACBA}" destId="{B7D525FB-E9B2-4262-A159-77F9778267FB}" srcOrd="0" destOrd="0" presId="urn:microsoft.com/office/officeart/2008/layout/HalfCircleOrganizationChart#1"/>
    <dgm:cxn modelId="{E5D5FE9F-23FF-4237-8AF5-D5EB925B6D95}" type="presParOf" srcId="{A1D5C85C-6C84-487A-AC06-3141A46CACBA}" destId="{619F25F1-3924-4523-B036-E48361A0E714}" srcOrd="1" destOrd="0" presId="urn:microsoft.com/office/officeart/2008/layout/HalfCircleOrganizationChart#1"/>
    <dgm:cxn modelId="{44810E9E-9E00-44C2-ADC4-CE76DB3996E3}" type="presParOf" srcId="{A1D5C85C-6C84-487A-AC06-3141A46CACBA}" destId="{00F80624-B6A6-485A-8960-42E6A8135DD5}" srcOrd="2" destOrd="0" presId="urn:microsoft.com/office/officeart/2008/layout/HalfCircleOrganizationChart#1"/>
    <dgm:cxn modelId="{2FA603F4-9103-4395-8455-6252F5A1FF1E}" type="presParOf" srcId="{A1D5C85C-6C84-487A-AC06-3141A46CACBA}" destId="{F1784B80-30C2-47B1-A3FF-24C8FDB6ADB2}" srcOrd="3" destOrd="0" presId="urn:microsoft.com/office/officeart/2008/layout/HalfCircleOrganizationChart#1"/>
    <dgm:cxn modelId="{C855911A-44E9-4568-A513-292452C4F8DD}" type="presParOf" srcId="{77DC4DFB-EF21-4D21-A9B5-29FC7CC50E74}" destId="{FA09AE9C-7E97-401C-BF3F-F47A576AF351}" srcOrd="1" destOrd="0" presId="urn:microsoft.com/office/officeart/2008/layout/HalfCircleOrganizationChart#1"/>
    <dgm:cxn modelId="{E5342EB4-7EE4-4518-AE38-16716121AF1E}" type="presParOf" srcId="{77DC4DFB-EF21-4D21-A9B5-29FC7CC50E74}" destId="{AC443A1B-2539-4002-911D-D97CC755DB8F}" srcOrd="2" destOrd="0" presId="urn:microsoft.com/office/officeart/2008/layout/HalfCircleOrganizationChart#1"/>
    <dgm:cxn modelId="{737A5BFF-8A2F-4980-AB05-A30662A8DC86}" type="presParOf" srcId="{BFB61F0A-7591-4A79-8AF3-7813DB272444}" destId="{B01CE9FF-45B3-48B0-9AE9-2134E815160E}" srcOrd="2" destOrd="0" presId="urn:microsoft.com/office/officeart/2008/layout/HalfCircleOrganization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1112B-2E84-40FB-8E8C-44A971B33178}" type="doc">
      <dgm:prSet loTypeId="urn:microsoft.com/office/officeart/2005/8/layout/process2" loCatId="process" qsTypeId="urn:microsoft.com/office/officeart/2005/8/quickstyle/simple1" qsCatId="simple" csTypeId="urn:microsoft.com/office/officeart/2005/8/colors/colorful1" csCatId="colorful" phldr="1"/>
      <dgm:spPr/>
    </dgm:pt>
    <dgm:pt modelId="{D589DAFA-52C1-4640-8895-03D4991A64A0}">
      <dgm:prSet phldrT="[文本]"/>
      <dgm:spPr/>
      <dgm:t>
        <a:bodyPr/>
        <a:lstStyle/>
        <a:p>
          <a:r>
            <a:rPr lang="zh-CN" altLang="en-US" dirty="0"/>
            <a:t>构建评分矩阵</a:t>
          </a:r>
          <a:r>
            <a:rPr lang="en-US" altLang="zh-CN" dirty="0"/>
            <a:t>X</a:t>
          </a:r>
          <a:endParaRPr lang="zh-CN" altLang="en-US" dirty="0"/>
        </a:p>
      </dgm:t>
    </dgm:pt>
    <dgm:pt modelId="{5D295112-414F-4D77-8390-B9FFBA4B7DF7}" type="parTrans" cxnId="{B9275A0A-A8C4-4915-B634-E42DE6F5472E}">
      <dgm:prSet/>
      <dgm:spPr/>
      <dgm:t>
        <a:bodyPr/>
        <a:lstStyle/>
        <a:p>
          <a:endParaRPr lang="zh-CN" altLang="en-US"/>
        </a:p>
      </dgm:t>
    </dgm:pt>
    <dgm:pt modelId="{9AED5477-8DA2-4B6B-BAED-8EB17E86D256}" type="sibTrans" cxnId="{B9275A0A-A8C4-4915-B634-E42DE6F5472E}">
      <dgm:prSet/>
      <dgm:spPr/>
      <dgm:t>
        <a:bodyPr/>
        <a:lstStyle/>
        <a:p>
          <a:endParaRPr lang="zh-CN" altLang="en-US"/>
        </a:p>
      </dgm:t>
    </dgm:pt>
    <dgm:pt modelId="{0A76FC1B-FB49-4BC1-896D-A5F093225F46}">
      <dgm:prSet phldrT="[文本]"/>
      <dgm:spPr/>
      <dgm:t>
        <a:bodyPr/>
        <a:lstStyle/>
        <a:p>
          <a:r>
            <a:rPr lang="zh-CN" altLang="en-US" dirty="0"/>
            <a:t>构建物品相似度矩阵</a:t>
          </a:r>
          <a:r>
            <a:rPr lang="en-US" altLang="zh-CN" dirty="0"/>
            <a:t>Y</a:t>
          </a:r>
          <a:endParaRPr lang="zh-CN" altLang="en-US" dirty="0"/>
        </a:p>
      </dgm:t>
    </dgm:pt>
    <dgm:pt modelId="{30E76526-1206-4428-9E7D-ACB2B2F38BEC}" type="parTrans" cxnId="{44B7D945-4EAC-44C0-BD46-C6BDAA66DA9C}">
      <dgm:prSet/>
      <dgm:spPr/>
      <dgm:t>
        <a:bodyPr/>
        <a:lstStyle/>
        <a:p>
          <a:endParaRPr lang="zh-CN" altLang="en-US"/>
        </a:p>
      </dgm:t>
    </dgm:pt>
    <dgm:pt modelId="{9A9FA3CB-62B4-4CFB-A36A-F62DD2ED4E54}" type="sibTrans" cxnId="{44B7D945-4EAC-44C0-BD46-C6BDAA66DA9C}">
      <dgm:prSet/>
      <dgm:spPr/>
      <dgm:t>
        <a:bodyPr/>
        <a:lstStyle/>
        <a:p>
          <a:endParaRPr lang="zh-CN" altLang="en-US"/>
        </a:p>
      </dgm:t>
    </dgm:pt>
    <mc:AlternateContent xmlns:mc="http://schemas.openxmlformats.org/markup-compatibility/2006">
      <mc:Choice xmlns:a14="http://schemas.microsoft.com/office/drawing/2010/main" Requires="a14">
        <dgm:pt modelId="{F5915460-F385-4AEE-A4ED-C5D477456BD9}">
          <dgm:prSet phldrT="[文本]"/>
          <dgm:spPr/>
          <dgm:t>
            <a:bodyPr/>
            <a:lstStyle/>
            <a:p>
              <a:r>
                <a:rPr lang="zh-CN" altLang="en-US" dirty="0"/>
                <a:t>分值：</a:t>
              </a:r>
              <a14:m>
                <m:oMath xmlns:m="http://schemas.openxmlformats.org/officeDocument/2006/math">
                  <m:r>
                    <a:rPr lang="en-US" altLang="zh-CN" i="1" smtClean="0">
                      <a:latin typeface="Cambria Math" panose="02040503050406030204" pitchFamily="18" charset="0"/>
                      <a:ea typeface="微软雅黑" panose="020B0503020204020204" pitchFamily="34" charset="-122"/>
                      <a:cs typeface="+mn-ea"/>
                      <a:sym typeface="+mn-lt"/>
                    </a:rPr>
                    <m:t>𝐴</m:t>
                  </m:r>
                  <m:r>
                    <a:rPr lang="en-US" altLang="zh-CN" i="1" smtClean="0">
                      <a:latin typeface="Cambria Math" panose="02040503050406030204" pitchFamily="18" charset="0"/>
                      <a:ea typeface="微软雅黑" panose="020B0503020204020204" pitchFamily="34" charset="-122"/>
                      <a:cs typeface="+mn-ea"/>
                      <a:sym typeface="+mn-lt"/>
                    </a:rPr>
                    <m:t>=</m:t>
                  </m:r>
                  <m:r>
                    <a:rPr lang="en-US" altLang="zh-CN" b="0" i="1" smtClean="0">
                      <a:latin typeface="Cambria Math" panose="02040503050406030204" pitchFamily="18" charset="0"/>
                      <a:ea typeface="微软雅黑" panose="020B0503020204020204" pitchFamily="34" charset="-122"/>
                      <a:cs typeface="+mn-ea"/>
                      <a:sym typeface="+mn-lt"/>
                    </a:rPr>
                    <m:t>𝑋</m:t>
                  </m:r>
                  <m:r>
                    <a:rPr lang="en-US" altLang="zh-CN" b="0" i="1" smtClean="0">
                      <a:latin typeface="Cambria Math" panose="02040503050406030204" pitchFamily="18" charset="0"/>
                      <a:ea typeface="微软雅黑" panose="020B0503020204020204" pitchFamily="34" charset="-122"/>
                      <a:cs typeface="+mn-ea"/>
                      <a:sym typeface="+mn-lt"/>
                    </a:rPr>
                    <m:t>∗</m:t>
                  </m:r>
                  <m:sSup>
                    <m:sSupPr>
                      <m:ctrlPr>
                        <a:rPr lang="en-US" altLang="zh-CN" b="0" i="1" smtClean="0">
                          <a:latin typeface="Cambria Math" panose="02040503050406030204" pitchFamily="18" charset="0"/>
                          <a:ea typeface="微软雅黑" panose="020B0503020204020204" pitchFamily="34" charset="-122"/>
                          <a:cs typeface="+mn-ea"/>
                          <a:sym typeface="+mn-lt"/>
                        </a:rPr>
                      </m:ctrlPr>
                    </m:sSupPr>
                    <m:e>
                      <m:r>
                        <a:rPr lang="en-US" altLang="zh-CN" b="0" i="1" smtClean="0">
                          <a:latin typeface="Cambria Math" panose="02040503050406030204" pitchFamily="18" charset="0"/>
                          <a:ea typeface="微软雅黑" panose="020B0503020204020204" pitchFamily="34" charset="-122"/>
                          <a:cs typeface="+mn-ea"/>
                          <a:sym typeface="+mn-lt"/>
                        </a:rPr>
                        <m:t>𝑌</m:t>
                      </m:r>
                    </m:e>
                    <m:sup>
                      <m:r>
                        <a:rPr lang="en-US" altLang="zh-CN" b="0" i="1" smtClean="0">
                          <a:latin typeface="Cambria Math" panose="02040503050406030204" pitchFamily="18" charset="0"/>
                          <a:ea typeface="微软雅黑" panose="020B0503020204020204" pitchFamily="34" charset="-122"/>
                          <a:cs typeface="+mn-ea"/>
                          <a:sym typeface="+mn-lt"/>
                        </a:rPr>
                        <m:t>𝑇</m:t>
                      </m:r>
                    </m:sup>
                  </m:sSup>
                </m:oMath>
              </a14:m>
              <a:endParaRPr lang="zh-CN" altLang="en-US" dirty="0"/>
            </a:p>
          </dgm:t>
        </dgm:pt>
      </mc:Choice>
      <mc:Fallback>
        <dgm:pt modelId="{F5915460-F385-4AEE-A4ED-C5D477456BD9}">
          <dgm:prSet phldrT="[文本]"/>
          <dgm:spPr/>
          <dgm:t>
            <a:bodyPr/>
            <a:lstStyle/>
            <a:p>
              <a:r>
                <a:rPr lang="zh-CN" altLang="en-US" dirty="0"/>
                <a:t>分值：</a:t>
              </a:r>
              <a:r>
                <a:rPr lang="en-US" altLang="zh-CN" i="0">
                  <a:latin typeface="Cambria Math" panose="02040503050406030204" pitchFamily="18" charset="0"/>
                  <a:ea typeface="微软雅黑" panose="020B0503020204020204" pitchFamily="34" charset="-122"/>
                  <a:cs typeface="+mn-ea"/>
                  <a:sym typeface="+mn-lt"/>
                </a:rPr>
                <a:t>𝐴=</a:t>
              </a:r>
              <a:r>
                <a:rPr lang="en-US" altLang="zh-CN" b="0" i="0">
                  <a:latin typeface="Cambria Math" panose="02040503050406030204" pitchFamily="18" charset="0"/>
                  <a:ea typeface="微软雅黑" panose="020B0503020204020204" pitchFamily="34" charset="-122"/>
                  <a:cs typeface="+mn-ea"/>
                  <a:sym typeface="+mn-lt"/>
                </a:rPr>
                <a:t>𝑋∗𝑌^𝑇</a:t>
              </a:r>
              <a:endParaRPr lang="zh-CN" altLang="en-US" dirty="0"/>
            </a:p>
          </dgm:t>
        </dgm:pt>
      </mc:Fallback>
    </mc:AlternateContent>
    <dgm:pt modelId="{50F66EB7-0E25-4720-BE19-F0C3F02DB163}" type="parTrans" cxnId="{CA6FAE39-F4BF-4A15-86B9-2E90977600B4}">
      <dgm:prSet/>
      <dgm:spPr/>
      <dgm:t>
        <a:bodyPr/>
        <a:lstStyle/>
        <a:p>
          <a:endParaRPr lang="zh-CN" altLang="en-US"/>
        </a:p>
      </dgm:t>
    </dgm:pt>
    <dgm:pt modelId="{5FF20C7E-EC70-406A-AB38-0C79E91ED5FC}" type="sibTrans" cxnId="{CA6FAE39-F4BF-4A15-86B9-2E90977600B4}">
      <dgm:prSet/>
      <dgm:spPr/>
      <dgm:t>
        <a:bodyPr/>
        <a:lstStyle/>
        <a:p>
          <a:endParaRPr lang="zh-CN" altLang="en-US"/>
        </a:p>
      </dgm:t>
    </dgm:pt>
    <dgm:pt modelId="{A5CD9CE4-C675-441A-BB75-E22D5BFFA48B}" type="pres">
      <dgm:prSet presAssocID="{77E1112B-2E84-40FB-8E8C-44A971B33178}" presName="linearFlow" presStyleCnt="0">
        <dgm:presLayoutVars>
          <dgm:resizeHandles val="exact"/>
        </dgm:presLayoutVars>
      </dgm:prSet>
      <dgm:spPr/>
    </dgm:pt>
    <dgm:pt modelId="{DBCF3CBC-13B1-425E-8513-36236B8960C9}" type="pres">
      <dgm:prSet presAssocID="{D589DAFA-52C1-4640-8895-03D4991A64A0}" presName="node" presStyleLbl="node1" presStyleIdx="0" presStyleCnt="3">
        <dgm:presLayoutVars>
          <dgm:bulletEnabled val="1"/>
        </dgm:presLayoutVars>
      </dgm:prSet>
      <dgm:spPr/>
    </dgm:pt>
    <dgm:pt modelId="{50B7CE7A-7CC5-4B9F-B38A-75EE404E8589}" type="pres">
      <dgm:prSet presAssocID="{9AED5477-8DA2-4B6B-BAED-8EB17E86D256}" presName="sibTrans" presStyleLbl="sibTrans2D1" presStyleIdx="0" presStyleCnt="2"/>
      <dgm:spPr/>
    </dgm:pt>
    <dgm:pt modelId="{4CF7CA6E-40E3-4EC6-B923-504BE0561ABF}" type="pres">
      <dgm:prSet presAssocID="{9AED5477-8DA2-4B6B-BAED-8EB17E86D256}" presName="connectorText" presStyleLbl="sibTrans2D1" presStyleIdx="0" presStyleCnt="2"/>
      <dgm:spPr/>
    </dgm:pt>
    <dgm:pt modelId="{F3CBBA6D-D72D-4C84-9EB4-61E731419ABE}" type="pres">
      <dgm:prSet presAssocID="{0A76FC1B-FB49-4BC1-896D-A5F093225F46}" presName="node" presStyleLbl="node1" presStyleIdx="1" presStyleCnt="3">
        <dgm:presLayoutVars>
          <dgm:bulletEnabled val="1"/>
        </dgm:presLayoutVars>
      </dgm:prSet>
      <dgm:spPr/>
    </dgm:pt>
    <dgm:pt modelId="{9D32CDC0-EEBE-43F0-9201-9363F7F7DFDC}" type="pres">
      <dgm:prSet presAssocID="{9A9FA3CB-62B4-4CFB-A36A-F62DD2ED4E54}" presName="sibTrans" presStyleLbl="sibTrans2D1" presStyleIdx="1" presStyleCnt="2"/>
      <dgm:spPr/>
    </dgm:pt>
    <dgm:pt modelId="{92BBB84B-076A-4399-9F50-E2E0B8EBC204}" type="pres">
      <dgm:prSet presAssocID="{9A9FA3CB-62B4-4CFB-A36A-F62DD2ED4E54}" presName="connectorText" presStyleLbl="sibTrans2D1" presStyleIdx="1" presStyleCnt="2"/>
      <dgm:spPr/>
    </dgm:pt>
    <dgm:pt modelId="{4099BE27-6C80-41E6-8622-467134FD5BEE}" type="pres">
      <dgm:prSet presAssocID="{F5915460-F385-4AEE-A4ED-C5D477456BD9}" presName="node" presStyleLbl="node1" presStyleIdx="2" presStyleCnt="3">
        <dgm:presLayoutVars>
          <dgm:bulletEnabled val="1"/>
        </dgm:presLayoutVars>
      </dgm:prSet>
      <dgm:spPr/>
    </dgm:pt>
  </dgm:ptLst>
  <dgm:cxnLst>
    <dgm:cxn modelId="{B9275A0A-A8C4-4915-B634-E42DE6F5472E}" srcId="{77E1112B-2E84-40FB-8E8C-44A971B33178}" destId="{D589DAFA-52C1-4640-8895-03D4991A64A0}" srcOrd="0" destOrd="0" parTransId="{5D295112-414F-4D77-8390-B9FFBA4B7DF7}" sibTransId="{9AED5477-8DA2-4B6B-BAED-8EB17E86D256}"/>
    <dgm:cxn modelId="{CA6FAE39-F4BF-4A15-86B9-2E90977600B4}" srcId="{77E1112B-2E84-40FB-8E8C-44A971B33178}" destId="{F5915460-F385-4AEE-A4ED-C5D477456BD9}" srcOrd="2" destOrd="0" parTransId="{50F66EB7-0E25-4720-BE19-F0C3F02DB163}" sibTransId="{5FF20C7E-EC70-406A-AB38-0C79E91ED5FC}"/>
    <dgm:cxn modelId="{44B7D945-4EAC-44C0-BD46-C6BDAA66DA9C}" srcId="{77E1112B-2E84-40FB-8E8C-44A971B33178}" destId="{0A76FC1B-FB49-4BC1-896D-A5F093225F46}" srcOrd="1" destOrd="0" parTransId="{30E76526-1206-4428-9E7D-ACB2B2F38BEC}" sibTransId="{9A9FA3CB-62B4-4CFB-A36A-F62DD2ED4E54}"/>
    <dgm:cxn modelId="{1B763C49-861B-47C9-827B-F232FA113C7D}" type="presOf" srcId="{9AED5477-8DA2-4B6B-BAED-8EB17E86D256}" destId="{50B7CE7A-7CC5-4B9F-B38A-75EE404E8589}" srcOrd="0" destOrd="0" presId="urn:microsoft.com/office/officeart/2005/8/layout/process2"/>
    <dgm:cxn modelId="{B0697D76-377F-4DB6-80A8-F9D01C3233D2}" type="presOf" srcId="{9AED5477-8DA2-4B6B-BAED-8EB17E86D256}" destId="{4CF7CA6E-40E3-4EC6-B923-504BE0561ABF}" srcOrd="1" destOrd="0" presId="urn:microsoft.com/office/officeart/2005/8/layout/process2"/>
    <dgm:cxn modelId="{8F89887A-C4E2-44CA-803F-8E5E97D0CCD1}" type="presOf" srcId="{D589DAFA-52C1-4640-8895-03D4991A64A0}" destId="{DBCF3CBC-13B1-425E-8513-36236B8960C9}" srcOrd="0" destOrd="0" presId="urn:microsoft.com/office/officeart/2005/8/layout/process2"/>
    <dgm:cxn modelId="{A6923288-AF11-4A0C-B96B-229D4B44699A}" type="presOf" srcId="{0A76FC1B-FB49-4BC1-896D-A5F093225F46}" destId="{F3CBBA6D-D72D-4C84-9EB4-61E731419ABE}" srcOrd="0" destOrd="0" presId="urn:microsoft.com/office/officeart/2005/8/layout/process2"/>
    <dgm:cxn modelId="{43192F97-87F9-403A-ADF5-60EBA2B95AC0}" type="presOf" srcId="{9A9FA3CB-62B4-4CFB-A36A-F62DD2ED4E54}" destId="{92BBB84B-076A-4399-9F50-E2E0B8EBC204}" srcOrd="1" destOrd="0" presId="urn:microsoft.com/office/officeart/2005/8/layout/process2"/>
    <dgm:cxn modelId="{B847C0D9-8CD0-47F4-BF98-DB5CCF5B8A89}" type="presOf" srcId="{F5915460-F385-4AEE-A4ED-C5D477456BD9}" destId="{4099BE27-6C80-41E6-8622-467134FD5BEE}" srcOrd="0" destOrd="0" presId="urn:microsoft.com/office/officeart/2005/8/layout/process2"/>
    <dgm:cxn modelId="{B8B4ECF0-0361-4246-A505-21B10AA8EA2B}" type="presOf" srcId="{77E1112B-2E84-40FB-8E8C-44A971B33178}" destId="{A5CD9CE4-C675-441A-BB75-E22D5BFFA48B}" srcOrd="0" destOrd="0" presId="urn:microsoft.com/office/officeart/2005/8/layout/process2"/>
    <dgm:cxn modelId="{8253F7FE-6D86-4EF2-A364-5C51899AA673}" type="presOf" srcId="{9A9FA3CB-62B4-4CFB-A36A-F62DD2ED4E54}" destId="{9D32CDC0-EEBE-43F0-9201-9363F7F7DFDC}" srcOrd="0" destOrd="0" presId="urn:microsoft.com/office/officeart/2005/8/layout/process2"/>
    <dgm:cxn modelId="{5ACE043A-EF1F-42F0-A1AC-619EEAB28362}" type="presParOf" srcId="{A5CD9CE4-C675-441A-BB75-E22D5BFFA48B}" destId="{DBCF3CBC-13B1-425E-8513-36236B8960C9}" srcOrd="0" destOrd="0" presId="urn:microsoft.com/office/officeart/2005/8/layout/process2"/>
    <dgm:cxn modelId="{4341FEC6-0EDE-4C71-93D9-EA9F35BE9DAD}" type="presParOf" srcId="{A5CD9CE4-C675-441A-BB75-E22D5BFFA48B}" destId="{50B7CE7A-7CC5-4B9F-B38A-75EE404E8589}" srcOrd="1" destOrd="0" presId="urn:microsoft.com/office/officeart/2005/8/layout/process2"/>
    <dgm:cxn modelId="{54B8E9E8-D5E5-415C-86E8-4CBFE4FADA03}" type="presParOf" srcId="{50B7CE7A-7CC5-4B9F-B38A-75EE404E8589}" destId="{4CF7CA6E-40E3-4EC6-B923-504BE0561ABF}" srcOrd="0" destOrd="0" presId="urn:microsoft.com/office/officeart/2005/8/layout/process2"/>
    <dgm:cxn modelId="{5ADB9FD3-CD58-442D-B9DC-778746D781AD}" type="presParOf" srcId="{A5CD9CE4-C675-441A-BB75-E22D5BFFA48B}" destId="{F3CBBA6D-D72D-4C84-9EB4-61E731419ABE}" srcOrd="2" destOrd="0" presId="urn:microsoft.com/office/officeart/2005/8/layout/process2"/>
    <dgm:cxn modelId="{5180EA4C-ACF1-4547-9279-BFD04CBFF75A}" type="presParOf" srcId="{A5CD9CE4-C675-441A-BB75-E22D5BFFA48B}" destId="{9D32CDC0-EEBE-43F0-9201-9363F7F7DFDC}" srcOrd="3" destOrd="0" presId="urn:microsoft.com/office/officeart/2005/8/layout/process2"/>
    <dgm:cxn modelId="{0977926D-9BB8-4689-9B43-86C156898FB6}" type="presParOf" srcId="{9D32CDC0-EEBE-43F0-9201-9363F7F7DFDC}" destId="{92BBB84B-076A-4399-9F50-E2E0B8EBC204}" srcOrd="0" destOrd="0" presId="urn:microsoft.com/office/officeart/2005/8/layout/process2"/>
    <dgm:cxn modelId="{CABF77FE-C589-42D5-86E0-E020418B3104}" type="presParOf" srcId="{A5CD9CE4-C675-441A-BB75-E22D5BFFA48B}" destId="{4099BE27-6C80-41E6-8622-467134FD5BE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1112B-2E84-40FB-8E8C-44A971B33178}" type="doc">
      <dgm:prSet loTypeId="urn:microsoft.com/office/officeart/2005/8/layout/process2" loCatId="process" qsTypeId="urn:microsoft.com/office/officeart/2005/8/quickstyle/simple1" qsCatId="simple" csTypeId="urn:microsoft.com/office/officeart/2005/8/colors/colorful1" csCatId="colorful" phldr="1"/>
      <dgm:spPr/>
    </dgm:pt>
    <dgm:pt modelId="{D589DAFA-52C1-4640-8895-03D4991A64A0}">
      <dgm:prSet phldrT="[文本]"/>
      <dgm:spPr/>
      <dgm:t>
        <a:bodyPr/>
        <a:lstStyle/>
        <a:p>
          <a:r>
            <a:rPr lang="zh-CN" altLang="en-US" dirty="0"/>
            <a:t>构建评分矩阵</a:t>
          </a:r>
          <a:r>
            <a:rPr lang="en-US" altLang="zh-CN" dirty="0"/>
            <a:t>X</a:t>
          </a:r>
          <a:endParaRPr lang="zh-CN" altLang="en-US" dirty="0"/>
        </a:p>
      </dgm:t>
    </dgm:pt>
    <dgm:pt modelId="{5D295112-414F-4D77-8390-B9FFBA4B7DF7}" type="parTrans" cxnId="{B9275A0A-A8C4-4915-B634-E42DE6F5472E}">
      <dgm:prSet/>
      <dgm:spPr/>
      <dgm:t>
        <a:bodyPr/>
        <a:lstStyle/>
        <a:p>
          <a:endParaRPr lang="zh-CN" altLang="en-US"/>
        </a:p>
      </dgm:t>
    </dgm:pt>
    <dgm:pt modelId="{9AED5477-8DA2-4B6B-BAED-8EB17E86D256}" type="sibTrans" cxnId="{B9275A0A-A8C4-4915-B634-E42DE6F5472E}">
      <dgm:prSet/>
      <dgm:spPr/>
      <dgm:t>
        <a:bodyPr/>
        <a:lstStyle/>
        <a:p>
          <a:endParaRPr lang="zh-CN" altLang="en-US"/>
        </a:p>
      </dgm:t>
    </dgm:pt>
    <dgm:pt modelId="{0A76FC1B-FB49-4BC1-896D-A5F093225F46}">
      <dgm:prSet phldrT="[文本]"/>
      <dgm:spPr/>
      <dgm:t>
        <a:bodyPr/>
        <a:lstStyle/>
        <a:p>
          <a:r>
            <a:rPr lang="zh-CN" altLang="en-US" dirty="0"/>
            <a:t>构建物品相似度矩阵</a:t>
          </a:r>
          <a:r>
            <a:rPr lang="en-US" altLang="zh-CN" dirty="0"/>
            <a:t>Y</a:t>
          </a:r>
          <a:endParaRPr lang="zh-CN" altLang="en-US" dirty="0"/>
        </a:p>
      </dgm:t>
    </dgm:pt>
    <dgm:pt modelId="{30E76526-1206-4428-9E7D-ACB2B2F38BEC}" type="parTrans" cxnId="{44B7D945-4EAC-44C0-BD46-C6BDAA66DA9C}">
      <dgm:prSet/>
      <dgm:spPr/>
      <dgm:t>
        <a:bodyPr/>
        <a:lstStyle/>
        <a:p>
          <a:endParaRPr lang="zh-CN" altLang="en-US"/>
        </a:p>
      </dgm:t>
    </dgm:pt>
    <dgm:pt modelId="{9A9FA3CB-62B4-4CFB-A36A-F62DD2ED4E54}" type="sibTrans" cxnId="{44B7D945-4EAC-44C0-BD46-C6BDAA66DA9C}">
      <dgm:prSet/>
      <dgm:spPr/>
      <dgm:t>
        <a:bodyPr/>
        <a:lstStyle/>
        <a:p>
          <a:endParaRPr lang="zh-CN" altLang="en-US"/>
        </a:p>
      </dgm:t>
    </dgm:pt>
    <dgm:pt modelId="{F5915460-F385-4AEE-A4ED-C5D477456BD9}">
      <dgm:prSet phldrT="[文本]"/>
      <dgm:spPr>
        <a:blipFill>
          <a:blip xmlns:r="http://schemas.openxmlformats.org/officeDocument/2006/relationships" r:embed="rId1"/>
          <a:stretch>
            <a:fillRect/>
          </a:stretch>
        </a:blipFill>
      </dgm:spPr>
      <dgm:t>
        <a:bodyPr/>
        <a:lstStyle/>
        <a:p>
          <a:r>
            <a:rPr lang="zh-CN" altLang="en-US">
              <a:noFill/>
            </a:rPr>
            <a:t> </a:t>
          </a:r>
        </a:p>
      </dgm:t>
    </dgm:pt>
    <dgm:pt modelId="{50F66EB7-0E25-4720-BE19-F0C3F02DB163}" type="parTrans" cxnId="{CA6FAE39-F4BF-4A15-86B9-2E90977600B4}">
      <dgm:prSet/>
      <dgm:spPr/>
      <dgm:t>
        <a:bodyPr/>
        <a:lstStyle/>
        <a:p>
          <a:endParaRPr lang="zh-CN" altLang="en-US"/>
        </a:p>
      </dgm:t>
    </dgm:pt>
    <dgm:pt modelId="{5FF20C7E-EC70-406A-AB38-0C79E91ED5FC}" type="sibTrans" cxnId="{CA6FAE39-F4BF-4A15-86B9-2E90977600B4}">
      <dgm:prSet/>
      <dgm:spPr/>
      <dgm:t>
        <a:bodyPr/>
        <a:lstStyle/>
        <a:p>
          <a:endParaRPr lang="zh-CN" altLang="en-US"/>
        </a:p>
      </dgm:t>
    </dgm:pt>
    <dgm:pt modelId="{A5CD9CE4-C675-441A-BB75-E22D5BFFA48B}" type="pres">
      <dgm:prSet presAssocID="{77E1112B-2E84-40FB-8E8C-44A971B33178}" presName="linearFlow" presStyleCnt="0">
        <dgm:presLayoutVars>
          <dgm:resizeHandles val="exact"/>
        </dgm:presLayoutVars>
      </dgm:prSet>
      <dgm:spPr/>
    </dgm:pt>
    <dgm:pt modelId="{DBCF3CBC-13B1-425E-8513-36236B8960C9}" type="pres">
      <dgm:prSet presAssocID="{D589DAFA-52C1-4640-8895-03D4991A64A0}" presName="node" presStyleLbl="node1" presStyleIdx="0" presStyleCnt="3">
        <dgm:presLayoutVars>
          <dgm:bulletEnabled val="1"/>
        </dgm:presLayoutVars>
      </dgm:prSet>
      <dgm:spPr/>
    </dgm:pt>
    <dgm:pt modelId="{50B7CE7A-7CC5-4B9F-B38A-75EE404E8589}" type="pres">
      <dgm:prSet presAssocID="{9AED5477-8DA2-4B6B-BAED-8EB17E86D256}" presName="sibTrans" presStyleLbl="sibTrans2D1" presStyleIdx="0" presStyleCnt="2"/>
      <dgm:spPr/>
    </dgm:pt>
    <dgm:pt modelId="{4CF7CA6E-40E3-4EC6-B923-504BE0561ABF}" type="pres">
      <dgm:prSet presAssocID="{9AED5477-8DA2-4B6B-BAED-8EB17E86D256}" presName="connectorText" presStyleLbl="sibTrans2D1" presStyleIdx="0" presStyleCnt="2"/>
      <dgm:spPr/>
    </dgm:pt>
    <dgm:pt modelId="{F3CBBA6D-D72D-4C84-9EB4-61E731419ABE}" type="pres">
      <dgm:prSet presAssocID="{0A76FC1B-FB49-4BC1-896D-A5F093225F46}" presName="node" presStyleLbl="node1" presStyleIdx="1" presStyleCnt="3">
        <dgm:presLayoutVars>
          <dgm:bulletEnabled val="1"/>
        </dgm:presLayoutVars>
      </dgm:prSet>
      <dgm:spPr/>
    </dgm:pt>
    <dgm:pt modelId="{9D32CDC0-EEBE-43F0-9201-9363F7F7DFDC}" type="pres">
      <dgm:prSet presAssocID="{9A9FA3CB-62B4-4CFB-A36A-F62DD2ED4E54}" presName="sibTrans" presStyleLbl="sibTrans2D1" presStyleIdx="1" presStyleCnt="2"/>
      <dgm:spPr/>
    </dgm:pt>
    <dgm:pt modelId="{92BBB84B-076A-4399-9F50-E2E0B8EBC204}" type="pres">
      <dgm:prSet presAssocID="{9A9FA3CB-62B4-4CFB-A36A-F62DD2ED4E54}" presName="connectorText" presStyleLbl="sibTrans2D1" presStyleIdx="1" presStyleCnt="2"/>
      <dgm:spPr/>
    </dgm:pt>
    <dgm:pt modelId="{4099BE27-6C80-41E6-8622-467134FD5BEE}" type="pres">
      <dgm:prSet presAssocID="{F5915460-F385-4AEE-A4ED-C5D477456BD9}" presName="node" presStyleLbl="node1" presStyleIdx="2" presStyleCnt="3">
        <dgm:presLayoutVars>
          <dgm:bulletEnabled val="1"/>
        </dgm:presLayoutVars>
      </dgm:prSet>
      <dgm:spPr/>
    </dgm:pt>
  </dgm:ptLst>
  <dgm:cxnLst>
    <dgm:cxn modelId="{B9275A0A-A8C4-4915-B634-E42DE6F5472E}" srcId="{77E1112B-2E84-40FB-8E8C-44A971B33178}" destId="{D589DAFA-52C1-4640-8895-03D4991A64A0}" srcOrd="0" destOrd="0" parTransId="{5D295112-414F-4D77-8390-B9FFBA4B7DF7}" sibTransId="{9AED5477-8DA2-4B6B-BAED-8EB17E86D256}"/>
    <dgm:cxn modelId="{CA6FAE39-F4BF-4A15-86B9-2E90977600B4}" srcId="{77E1112B-2E84-40FB-8E8C-44A971B33178}" destId="{F5915460-F385-4AEE-A4ED-C5D477456BD9}" srcOrd="2" destOrd="0" parTransId="{50F66EB7-0E25-4720-BE19-F0C3F02DB163}" sibTransId="{5FF20C7E-EC70-406A-AB38-0C79E91ED5FC}"/>
    <dgm:cxn modelId="{44B7D945-4EAC-44C0-BD46-C6BDAA66DA9C}" srcId="{77E1112B-2E84-40FB-8E8C-44A971B33178}" destId="{0A76FC1B-FB49-4BC1-896D-A5F093225F46}" srcOrd="1" destOrd="0" parTransId="{30E76526-1206-4428-9E7D-ACB2B2F38BEC}" sibTransId="{9A9FA3CB-62B4-4CFB-A36A-F62DD2ED4E54}"/>
    <dgm:cxn modelId="{1B763C49-861B-47C9-827B-F232FA113C7D}" type="presOf" srcId="{9AED5477-8DA2-4B6B-BAED-8EB17E86D256}" destId="{50B7CE7A-7CC5-4B9F-B38A-75EE404E8589}" srcOrd="0" destOrd="0" presId="urn:microsoft.com/office/officeart/2005/8/layout/process2"/>
    <dgm:cxn modelId="{B0697D76-377F-4DB6-80A8-F9D01C3233D2}" type="presOf" srcId="{9AED5477-8DA2-4B6B-BAED-8EB17E86D256}" destId="{4CF7CA6E-40E3-4EC6-B923-504BE0561ABF}" srcOrd="1" destOrd="0" presId="urn:microsoft.com/office/officeart/2005/8/layout/process2"/>
    <dgm:cxn modelId="{8F89887A-C4E2-44CA-803F-8E5E97D0CCD1}" type="presOf" srcId="{D589DAFA-52C1-4640-8895-03D4991A64A0}" destId="{DBCF3CBC-13B1-425E-8513-36236B8960C9}" srcOrd="0" destOrd="0" presId="urn:microsoft.com/office/officeart/2005/8/layout/process2"/>
    <dgm:cxn modelId="{A6923288-AF11-4A0C-B96B-229D4B44699A}" type="presOf" srcId="{0A76FC1B-FB49-4BC1-896D-A5F093225F46}" destId="{F3CBBA6D-D72D-4C84-9EB4-61E731419ABE}" srcOrd="0" destOrd="0" presId="urn:microsoft.com/office/officeart/2005/8/layout/process2"/>
    <dgm:cxn modelId="{43192F97-87F9-403A-ADF5-60EBA2B95AC0}" type="presOf" srcId="{9A9FA3CB-62B4-4CFB-A36A-F62DD2ED4E54}" destId="{92BBB84B-076A-4399-9F50-E2E0B8EBC204}" srcOrd="1" destOrd="0" presId="urn:microsoft.com/office/officeart/2005/8/layout/process2"/>
    <dgm:cxn modelId="{B847C0D9-8CD0-47F4-BF98-DB5CCF5B8A89}" type="presOf" srcId="{F5915460-F385-4AEE-A4ED-C5D477456BD9}" destId="{4099BE27-6C80-41E6-8622-467134FD5BEE}" srcOrd="0" destOrd="0" presId="urn:microsoft.com/office/officeart/2005/8/layout/process2"/>
    <dgm:cxn modelId="{B8B4ECF0-0361-4246-A505-21B10AA8EA2B}" type="presOf" srcId="{77E1112B-2E84-40FB-8E8C-44A971B33178}" destId="{A5CD9CE4-C675-441A-BB75-E22D5BFFA48B}" srcOrd="0" destOrd="0" presId="urn:microsoft.com/office/officeart/2005/8/layout/process2"/>
    <dgm:cxn modelId="{8253F7FE-6D86-4EF2-A364-5C51899AA673}" type="presOf" srcId="{9A9FA3CB-62B4-4CFB-A36A-F62DD2ED4E54}" destId="{9D32CDC0-EEBE-43F0-9201-9363F7F7DFDC}" srcOrd="0" destOrd="0" presId="urn:microsoft.com/office/officeart/2005/8/layout/process2"/>
    <dgm:cxn modelId="{5ACE043A-EF1F-42F0-A1AC-619EEAB28362}" type="presParOf" srcId="{A5CD9CE4-C675-441A-BB75-E22D5BFFA48B}" destId="{DBCF3CBC-13B1-425E-8513-36236B8960C9}" srcOrd="0" destOrd="0" presId="urn:microsoft.com/office/officeart/2005/8/layout/process2"/>
    <dgm:cxn modelId="{4341FEC6-0EDE-4C71-93D9-EA9F35BE9DAD}" type="presParOf" srcId="{A5CD9CE4-C675-441A-BB75-E22D5BFFA48B}" destId="{50B7CE7A-7CC5-4B9F-B38A-75EE404E8589}" srcOrd="1" destOrd="0" presId="urn:microsoft.com/office/officeart/2005/8/layout/process2"/>
    <dgm:cxn modelId="{54B8E9E8-D5E5-415C-86E8-4CBFE4FADA03}" type="presParOf" srcId="{50B7CE7A-7CC5-4B9F-B38A-75EE404E8589}" destId="{4CF7CA6E-40E3-4EC6-B923-504BE0561ABF}" srcOrd="0" destOrd="0" presId="urn:microsoft.com/office/officeart/2005/8/layout/process2"/>
    <dgm:cxn modelId="{5ADB9FD3-CD58-442D-B9DC-778746D781AD}" type="presParOf" srcId="{A5CD9CE4-C675-441A-BB75-E22D5BFFA48B}" destId="{F3CBBA6D-D72D-4C84-9EB4-61E731419ABE}" srcOrd="2" destOrd="0" presId="urn:microsoft.com/office/officeart/2005/8/layout/process2"/>
    <dgm:cxn modelId="{5180EA4C-ACF1-4547-9279-BFD04CBFF75A}" type="presParOf" srcId="{A5CD9CE4-C675-441A-BB75-E22D5BFFA48B}" destId="{9D32CDC0-EEBE-43F0-9201-9363F7F7DFDC}" srcOrd="3" destOrd="0" presId="urn:microsoft.com/office/officeart/2005/8/layout/process2"/>
    <dgm:cxn modelId="{0977926D-9BB8-4689-9B43-86C156898FB6}" type="presParOf" srcId="{9D32CDC0-EEBE-43F0-9201-9363F7F7DFDC}" destId="{92BBB84B-076A-4399-9F50-E2E0B8EBC204}" srcOrd="0" destOrd="0" presId="urn:microsoft.com/office/officeart/2005/8/layout/process2"/>
    <dgm:cxn modelId="{CABF77FE-C589-42D5-86E0-E020418B3104}" type="presParOf" srcId="{A5CD9CE4-C675-441A-BB75-E22D5BFFA48B}" destId="{4099BE27-6C80-41E6-8622-467134FD5BE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1112B-2E84-40FB-8E8C-44A971B33178}" type="doc">
      <dgm:prSet loTypeId="urn:microsoft.com/office/officeart/2005/8/layout/process2" loCatId="process" qsTypeId="urn:microsoft.com/office/officeart/2005/8/quickstyle/simple1" qsCatId="simple" csTypeId="urn:microsoft.com/office/officeart/2005/8/colors/colorful1" csCatId="colorful" phldr="1"/>
      <dgm:spPr/>
    </dgm:pt>
    <dgm:pt modelId="{D589DAFA-52C1-4640-8895-03D4991A64A0}">
      <dgm:prSet phldrT="[文本]"/>
      <dgm:spPr/>
      <dgm:t>
        <a:bodyPr/>
        <a:lstStyle/>
        <a:p>
          <a:r>
            <a:rPr lang="zh-CN" altLang="en-US" dirty="0"/>
            <a:t>构建评分矩阵</a:t>
          </a:r>
          <a:r>
            <a:rPr lang="en-US" altLang="zh-CN" dirty="0"/>
            <a:t>X</a:t>
          </a:r>
          <a:endParaRPr lang="zh-CN" altLang="en-US" dirty="0"/>
        </a:p>
      </dgm:t>
    </dgm:pt>
    <dgm:pt modelId="{5D295112-414F-4D77-8390-B9FFBA4B7DF7}" type="parTrans" cxnId="{B9275A0A-A8C4-4915-B634-E42DE6F5472E}">
      <dgm:prSet/>
      <dgm:spPr/>
      <dgm:t>
        <a:bodyPr/>
        <a:lstStyle/>
        <a:p>
          <a:endParaRPr lang="zh-CN" altLang="en-US"/>
        </a:p>
      </dgm:t>
    </dgm:pt>
    <dgm:pt modelId="{9AED5477-8DA2-4B6B-BAED-8EB17E86D256}" type="sibTrans" cxnId="{B9275A0A-A8C4-4915-B634-E42DE6F5472E}">
      <dgm:prSet/>
      <dgm:spPr/>
      <dgm:t>
        <a:bodyPr/>
        <a:lstStyle/>
        <a:p>
          <a:endParaRPr lang="zh-CN" altLang="en-US"/>
        </a:p>
      </dgm:t>
    </dgm:pt>
    <dgm:pt modelId="{0A76FC1B-FB49-4BC1-896D-A5F093225F46}">
      <dgm:prSet phldrT="[文本]"/>
      <dgm:spPr/>
      <dgm:t>
        <a:bodyPr/>
        <a:lstStyle/>
        <a:p>
          <a:r>
            <a:rPr lang="zh-CN" altLang="en-US" dirty="0"/>
            <a:t>构建物品相似度矩阵</a:t>
          </a:r>
          <a:r>
            <a:rPr lang="en-US" altLang="zh-CN" dirty="0"/>
            <a:t>Y</a:t>
          </a:r>
          <a:endParaRPr lang="zh-CN" altLang="en-US" dirty="0"/>
        </a:p>
      </dgm:t>
    </dgm:pt>
    <dgm:pt modelId="{30E76526-1206-4428-9E7D-ACB2B2F38BEC}" type="parTrans" cxnId="{44B7D945-4EAC-44C0-BD46-C6BDAA66DA9C}">
      <dgm:prSet/>
      <dgm:spPr/>
      <dgm:t>
        <a:bodyPr/>
        <a:lstStyle/>
        <a:p>
          <a:endParaRPr lang="zh-CN" altLang="en-US"/>
        </a:p>
      </dgm:t>
    </dgm:pt>
    <dgm:pt modelId="{9A9FA3CB-62B4-4CFB-A36A-F62DD2ED4E54}" type="sibTrans" cxnId="{44B7D945-4EAC-44C0-BD46-C6BDAA66DA9C}">
      <dgm:prSet/>
      <dgm:spPr/>
      <dgm:t>
        <a:bodyPr/>
        <a:lstStyle/>
        <a:p>
          <a:endParaRPr lang="zh-CN" altLang="en-US"/>
        </a:p>
      </dgm:t>
    </dgm:pt>
    <mc:AlternateContent xmlns:mc="http://schemas.openxmlformats.org/markup-compatibility/2006">
      <mc:Choice xmlns:a14="http://schemas.microsoft.com/office/drawing/2010/main" Requires="a14">
        <dgm:pt modelId="{F5915460-F385-4AEE-A4ED-C5D477456BD9}">
          <dgm:prSet phldrT="[文本]"/>
          <dgm:spPr/>
          <dgm:t>
            <a:bodyPr/>
            <a:lstStyle/>
            <a:p>
              <a:r>
                <a:rPr lang="zh-CN" altLang="en-US" dirty="0"/>
                <a:t>分值：</a:t>
              </a:r>
              <a14:m>
                <m:oMath xmlns:m="http://schemas.openxmlformats.org/officeDocument/2006/math">
                  <m:r>
                    <a:rPr lang="en-US" altLang="zh-CN" i="1" smtClean="0">
                      <a:latin typeface="Cambria Math" panose="02040503050406030204" pitchFamily="18" charset="0"/>
                      <a:ea typeface="微软雅黑" panose="020B0503020204020204" pitchFamily="34" charset="-122"/>
                      <a:cs typeface="+mn-ea"/>
                      <a:sym typeface="+mn-lt"/>
                    </a:rPr>
                    <m:t>𝐴</m:t>
                  </m:r>
                  <m:r>
                    <a:rPr lang="en-US" altLang="zh-CN" i="1" smtClean="0">
                      <a:latin typeface="Cambria Math" panose="02040503050406030204" pitchFamily="18" charset="0"/>
                      <a:ea typeface="微软雅黑" panose="020B0503020204020204" pitchFamily="34" charset="-122"/>
                      <a:cs typeface="+mn-ea"/>
                      <a:sym typeface="+mn-lt"/>
                    </a:rPr>
                    <m:t>=</m:t>
                  </m:r>
                  <m:r>
                    <a:rPr lang="en-US" altLang="zh-CN" b="0" i="1" smtClean="0">
                      <a:latin typeface="Cambria Math" panose="02040503050406030204" pitchFamily="18" charset="0"/>
                      <a:ea typeface="微软雅黑" panose="020B0503020204020204" pitchFamily="34" charset="-122"/>
                      <a:cs typeface="+mn-ea"/>
                      <a:sym typeface="+mn-lt"/>
                    </a:rPr>
                    <m:t>𝑋</m:t>
                  </m:r>
                  <m:r>
                    <a:rPr lang="en-US" altLang="zh-CN" b="0" i="1" smtClean="0">
                      <a:latin typeface="Cambria Math" panose="02040503050406030204" pitchFamily="18" charset="0"/>
                      <a:ea typeface="微软雅黑" panose="020B0503020204020204" pitchFamily="34" charset="-122"/>
                      <a:cs typeface="+mn-ea"/>
                      <a:sym typeface="+mn-lt"/>
                    </a:rPr>
                    <m:t>∗</m:t>
                  </m:r>
                  <m:sSup>
                    <m:sSupPr>
                      <m:ctrlPr>
                        <a:rPr lang="en-US" altLang="zh-CN" b="0" i="1" smtClean="0">
                          <a:latin typeface="Cambria Math" panose="02040503050406030204" pitchFamily="18" charset="0"/>
                          <a:ea typeface="微软雅黑" panose="020B0503020204020204" pitchFamily="34" charset="-122"/>
                          <a:cs typeface="+mn-ea"/>
                          <a:sym typeface="+mn-lt"/>
                        </a:rPr>
                      </m:ctrlPr>
                    </m:sSupPr>
                    <m:e>
                      <m:r>
                        <a:rPr lang="en-US" altLang="zh-CN" b="0" i="1" smtClean="0">
                          <a:latin typeface="Cambria Math" panose="02040503050406030204" pitchFamily="18" charset="0"/>
                          <a:ea typeface="微软雅黑" panose="020B0503020204020204" pitchFamily="34" charset="-122"/>
                          <a:cs typeface="+mn-ea"/>
                          <a:sym typeface="+mn-lt"/>
                        </a:rPr>
                        <m:t>𝑌</m:t>
                      </m:r>
                    </m:e>
                    <m:sup>
                      <m:r>
                        <a:rPr lang="en-US" altLang="zh-CN" b="0" i="1" smtClean="0">
                          <a:latin typeface="Cambria Math" panose="02040503050406030204" pitchFamily="18" charset="0"/>
                          <a:ea typeface="微软雅黑" panose="020B0503020204020204" pitchFamily="34" charset="-122"/>
                          <a:cs typeface="+mn-ea"/>
                          <a:sym typeface="+mn-lt"/>
                        </a:rPr>
                        <m:t>𝑇</m:t>
                      </m:r>
                    </m:sup>
                  </m:sSup>
                </m:oMath>
              </a14:m>
              <a:endParaRPr lang="zh-CN" altLang="en-US" dirty="0"/>
            </a:p>
          </dgm:t>
        </dgm:pt>
      </mc:Choice>
      <mc:Fallback>
        <dgm:pt modelId="{F5915460-F385-4AEE-A4ED-C5D477456BD9}">
          <dgm:prSet phldrT="[文本]"/>
          <dgm:spPr/>
          <dgm:t>
            <a:bodyPr/>
            <a:lstStyle/>
            <a:p>
              <a:r>
                <a:rPr lang="zh-CN" altLang="en-US" dirty="0"/>
                <a:t>分值：</a:t>
              </a:r>
              <a:r>
                <a:rPr lang="en-US" altLang="zh-CN" i="0">
                  <a:latin typeface="Cambria Math" panose="02040503050406030204" pitchFamily="18" charset="0"/>
                  <a:ea typeface="微软雅黑" panose="020B0503020204020204" pitchFamily="34" charset="-122"/>
                  <a:cs typeface="+mn-ea"/>
                  <a:sym typeface="+mn-lt"/>
                </a:rPr>
                <a:t>𝐴=</a:t>
              </a:r>
              <a:r>
                <a:rPr lang="en-US" altLang="zh-CN" b="0" i="0">
                  <a:latin typeface="Cambria Math" panose="02040503050406030204" pitchFamily="18" charset="0"/>
                  <a:ea typeface="微软雅黑" panose="020B0503020204020204" pitchFamily="34" charset="-122"/>
                  <a:cs typeface="+mn-ea"/>
                  <a:sym typeface="+mn-lt"/>
                </a:rPr>
                <a:t>𝑋∗𝑌^𝑇</a:t>
              </a:r>
              <a:endParaRPr lang="zh-CN" altLang="en-US" dirty="0"/>
            </a:p>
          </dgm:t>
        </dgm:pt>
      </mc:Fallback>
    </mc:AlternateContent>
    <dgm:pt modelId="{50F66EB7-0E25-4720-BE19-F0C3F02DB163}" type="parTrans" cxnId="{CA6FAE39-F4BF-4A15-86B9-2E90977600B4}">
      <dgm:prSet/>
      <dgm:spPr/>
      <dgm:t>
        <a:bodyPr/>
        <a:lstStyle/>
        <a:p>
          <a:endParaRPr lang="zh-CN" altLang="en-US"/>
        </a:p>
      </dgm:t>
    </dgm:pt>
    <dgm:pt modelId="{5FF20C7E-EC70-406A-AB38-0C79E91ED5FC}" type="sibTrans" cxnId="{CA6FAE39-F4BF-4A15-86B9-2E90977600B4}">
      <dgm:prSet/>
      <dgm:spPr/>
      <dgm:t>
        <a:bodyPr/>
        <a:lstStyle/>
        <a:p>
          <a:endParaRPr lang="zh-CN" altLang="en-US"/>
        </a:p>
      </dgm:t>
    </dgm:pt>
    <dgm:pt modelId="{A5CD9CE4-C675-441A-BB75-E22D5BFFA48B}" type="pres">
      <dgm:prSet presAssocID="{77E1112B-2E84-40FB-8E8C-44A971B33178}" presName="linearFlow" presStyleCnt="0">
        <dgm:presLayoutVars>
          <dgm:resizeHandles val="exact"/>
        </dgm:presLayoutVars>
      </dgm:prSet>
      <dgm:spPr/>
    </dgm:pt>
    <dgm:pt modelId="{DBCF3CBC-13B1-425E-8513-36236B8960C9}" type="pres">
      <dgm:prSet presAssocID="{D589DAFA-52C1-4640-8895-03D4991A64A0}" presName="node" presStyleLbl="node1" presStyleIdx="0" presStyleCnt="3">
        <dgm:presLayoutVars>
          <dgm:bulletEnabled val="1"/>
        </dgm:presLayoutVars>
      </dgm:prSet>
      <dgm:spPr/>
    </dgm:pt>
    <dgm:pt modelId="{50B7CE7A-7CC5-4B9F-B38A-75EE404E8589}" type="pres">
      <dgm:prSet presAssocID="{9AED5477-8DA2-4B6B-BAED-8EB17E86D256}" presName="sibTrans" presStyleLbl="sibTrans2D1" presStyleIdx="0" presStyleCnt="2"/>
      <dgm:spPr/>
    </dgm:pt>
    <dgm:pt modelId="{4CF7CA6E-40E3-4EC6-B923-504BE0561ABF}" type="pres">
      <dgm:prSet presAssocID="{9AED5477-8DA2-4B6B-BAED-8EB17E86D256}" presName="connectorText" presStyleLbl="sibTrans2D1" presStyleIdx="0" presStyleCnt="2"/>
      <dgm:spPr/>
    </dgm:pt>
    <dgm:pt modelId="{F3CBBA6D-D72D-4C84-9EB4-61E731419ABE}" type="pres">
      <dgm:prSet presAssocID="{0A76FC1B-FB49-4BC1-896D-A5F093225F46}" presName="node" presStyleLbl="node1" presStyleIdx="1" presStyleCnt="3">
        <dgm:presLayoutVars>
          <dgm:bulletEnabled val="1"/>
        </dgm:presLayoutVars>
      </dgm:prSet>
      <dgm:spPr/>
    </dgm:pt>
    <dgm:pt modelId="{9D32CDC0-EEBE-43F0-9201-9363F7F7DFDC}" type="pres">
      <dgm:prSet presAssocID="{9A9FA3CB-62B4-4CFB-A36A-F62DD2ED4E54}" presName="sibTrans" presStyleLbl="sibTrans2D1" presStyleIdx="1" presStyleCnt="2"/>
      <dgm:spPr/>
    </dgm:pt>
    <dgm:pt modelId="{92BBB84B-076A-4399-9F50-E2E0B8EBC204}" type="pres">
      <dgm:prSet presAssocID="{9A9FA3CB-62B4-4CFB-A36A-F62DD2ED4E54}" presName="connectorText" presStyleLbl="sibTrans2D1" presStyleIdx="1" presStyleCnt="2"/>
      <dgm:spPr/>
    </dgm:pt>
    <dgm:pt modelId="{4099BE27-6C80-41E6-8622-467134FD5BEE}" type="pres">
      <dgm:prSet presAssocID="{F5915460-F385-4AEE-A4ED-C5D477456BD9}" presName="node" presStyleLbl="node1" presStyleIdx="2" presStyleCnt="3">
        <dgm:presLayoutVars>
          <dgm:bulletEnabled val="1"/>
        </dgm:presLayoutVars>
      </dgm:prSet>
      <dgm:spPr/>
    </dgm:pt>
  </dgm:ptLst>
  <dgm:cxnLst>
    <dgm:cxn modelId="{B9275A0A-A8C4-4915-B634-E42DE6F5472E}" srcId="{77E1112B-2E84-40FB-8E8C-44A971B33178}" destId="{D589DAFA-52C1-4640-8895-03D4991A64A0}" srcOrd="0" destOrd="0" parTransId="{5D295112-414F-4D77-8390-B9FFBA4B7DF7}" sibTransId="{9AED5477-8DA2-4B6B-BAED-8EB17E86D256}"/>
    <dgm:cxn modelId="{CA6FAE39-F4BF-4A15-86B9-2E90977600B4}" srcId="{77E1112B-2E84-40FB-8E8C-44A971B33178}" destId="{F5915460-F385-4AEE-A4ED-C5D477456BD9}" srcOrd="2" destOrd="0" parTransId="{50F66EB7-0E25-4720-BE19-F0C3F02DB163}" sibTransId="{5FF20C7E-EC70-406A-AB38-0C79E91ED5FC}"/>
    <dgm:cxn modelId="{44B7D945-4EAC-44C0-BD46-C6BDAA66DA9C}" srcId="{77E1112B-2E84-40FB-8E8C-44A971B33178}" destId="{0A76FC1B-FB49-4BC1-896D-A5F093225F46}" srcOrd="1" destOrd="0" parTransId="{30E76526-1206-4428-9E7D-ACB2B2F38BEC}" sibTransId="{9A9FA3CB-62B4-4CFB-A36A-F62DD2ED4E54}"/>
    <dgm:cxn modelId="{1B763C49-861B-47C9-827B-F232FA113C7D}" type="presOf" srcId="{9AED5477-8DA2-4B6B-BAED-8EB17E86D256}" destId="{50B7CE7A-7CC5-4B9F-B38A-75EE404E8589}" srcOrd="0" destOrd="0" presId="urn:microsoft.com/office/officeart/2005/8/layout/process2"/>
    <dgm:cxn modelId="{B0697D76-377F-4DB6-80A8-F9D01C3233D2}" type="presOf" srcId="{9AED5477-8DA2-4B6B-BAED-8EB17E86D256}" destId="{4CF7CA6E-40E3-4EC6-B923-504BE0561ABF}" srcOrd="1" destOrd="0" presId="urn:microsoft.com/office/officeart/2005/8/layout/process2"/>
    <dgm:cxn modelId="{8F89887A-C4E2-44CA-803F-8E5E97D0CCD1}" type="presOf" srcId="{D589DAFA-52C1-4640-8895-03D4991A64A0}" destId="{DBCF3CBC-13B1-425E-8513-36236B8960C9}" srcOrd="0" destOrd="0" presId="urn:microsoft.com/office/officeart/2005/8/layout/process2"/>
    <dgm:cxn modelId="{A6923288-AF11-4A0C-B96B-229D4B44699A}" type="presOf" srcId="{0A76FC1B-FB49-4BC1-896D-A5F093225F46}" destId="{F3CBBA6D-D72D-4C84-9EB4-61E731419ABE}" srcOrd="0" destOrd="0" presId="urn:microsoft.com/office/officeart/2005/8/layout/process2"/>
    <dgm:cxn modelId="{43192F97-87F9-403A-ADF5-60EBA2B95AC0}" type="presOf" srcId="{9A9FA3CB-62B4-4CFB-A36A-F62DD2ED4E54}" destId="{92BBB84B-076A-4399-9F50-E2E0B8EBC204}" srcOrd="1" destOrd="0" presId="urn:microsoft.com/office/officeart/2005/8/layout/process2"/>
    <dgm:cxn modelId="{B847C0D9-8CD0-47F4-BF98-DB5CCF5B8A89}" type="presOf" srcId="{F5915460-F385-4AEE-A4ED-C5D477456BD9}" destId="{4099BE27-6C80-41E6-8622-467134FD5BEE}" srcOrd="0" destOrd="0" presId="urn:microsoft.com/office/officeart/2005/8/layout/process2"/>
    <dgm:cxn modelId="{B8B4ECF0-0361-4246-A505-21B10AA8EA2B}" type="presOf" srcId="{77E1112B-2E84-40FB-8E8C-44A971B33178}" destId="{A5CD9CE4-C675-441A-BB75-E22D5BFFA48B}" srcOrd="0" destOrd="0" presId="urn:microsoft.com/office/officeart/2005/8/layout/process2"/>
    <dgm:cxn modelId="{8253F7FE-6D86-4EF2-A364-5C51899AA673}" type="presOf" srcId="{9A9FA3CB-62B4-4CFB-A36A-F62DD2ED4E54}" destId="{9D32CDC0-EEBE-43F0-9201-9363F7F7DFDC}" srcOrd="0" destOrd="0" presId="urn:microsoft.com/office/officeart/2005/8/layout/process2"/>
    <dgm:cxn modelId="{5ACE043A-EF1F-42F0-A1AC-619EEAB28362}" type="presParOf" srcId="{A5CD9CE4-C675-441A-BB75-E22D5BFFA48B}" destId="{DBCF3CBC-13B1-425E-8513-36236B8960C9}" srcOrd="0" destOrd="0" presId="urn:microsoft.com/office/officeart/2005/8/layout/process2"/>
    <dgm:cxn modelId="{4341FEC6-0EDE-4C71-93D9-EA9F35BE9DAD}" type="presParOf" srcId="{A5CD9CE4-C675-441A-BB75-E22D5BFFA48B}" destId="{50B7CE7A-7CC5-4B9F-B38A-75EE404E8589}" srcOrd="1" destOrd="0" presId="urn:microsoft.com/office/officeart/2005/8/layout/process2"/>
    <dgm:cxn modelId="{54B8E9E8-D5E5-415C-86E8-4CBFE4FADA03}" type="presParOf" srcId="{50B7CE7A-7CC5-4B9F-B38A-75EE404E8589}" destId="{4CF7CA6E-40E3-4EC6-B923-504BE0561ABF}" srcOrd="0" destOrd="0" presId="urn:microsoft.com/office/officeart/2005/8/layout/process2"/>
    <dgm:cxn modelId="{5ADB9FD3-CD58-442D-B9DC-778746D781AD}" type="presParOf" srcId="{A5CD9CE4-C675-441A-BB75-E22D5BFFA48B}" destId="{F3CBBA6D-D72D-4C84-9EB4-61E731419ABE}" srcOrd="2" destOrd="0" presId="urn:microsoft.com/office/officeart/2005/8/layout/process2"/>
    <dgm:cxn modelId="{5180EA4C-ACF1-4547-9279-BFD04CBFF75A}" type="presParOf" srcId="{A5CD9CE4-C675-441A-BB75-E22D5BFFA48B}" destId="{9D32CDC0-EEBE-43F0-9201-9363F7F7DFDC}" srcOrd="3" destOrd="0" presId="urn:microsoft.com/office/officeart/2005/8/layout/process2"/>
    <dgm:cxn modelId="{0977926D-9BB8-4689-9B43-86C156898FB6}" type="presParOf" srcId="{9D32CDC0-EEBE-43F0-9201-9363F7F7DFDC}" destId="{92BBB84B-076A-4399-9F50-E2E0B8EBC204}" srcOrd="0" destOrd="0" presId="urn:microsoft.com/office/officeart/2005/8/layout/process2"/>
    <dgm:cxn modelId="{CABF77FE-C589-42D5-86E0-E020418B3104}" type="presParOf" srcId="{A5CD9CE4-C675-441A-BB75-E22D5BFFA48B}" destId="{4099BE27-6C80-41E6-8622-467134FD5BE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E1112B-2E84-40FB-8E8C-44A971B33178}" type="doc">
      <dgm:prSet loTypeId="urn:microsoft.com/office/officeart/2005/8/layout/process2" loCatId="process" qsTypeId="urn:microsoft.com/office/officeart/2005/8/quickstyle/simple1" qsCatId="simple" csTypeId="urn:microsoft.com/office/officeart/2005/8/colors/colorful1" csCatId="colorful" phldr="1"/>
      <dgm:spPr/>
    </dgm:pt>
    <dgm:pt modelId="{D589DAFA-52C1-4640-8895-03D4991A64A0}">
      <dgm:prSet phldrT="[文本]"/>
      <dgm:spPr/>
      <dgm:t>
        <a:bodyPr/>
        <a:lstStyle/>
        <a:p>
          <a:r>
            <a:rPr lang="zh-CN" altLang="en-US" dirty="0"/>
            <a:t>构建评分矩阵</a:t>
          </a:r>
          <a:r>
            <a:rPr lang="en-US" altLang="zh-CN" dirty="0"/>
            <a:t>X</a:t>
          </a:r>
          <a:endParaRPr lang="zh-CN" altLang="en-US" dirty="0"/>
        </a:p>
      </dgm:t>
    </dgm:pt>
    <dgm:pt modelId="{5D295112-414F-4D77-8390-B9FFBA4B7DF7}" type="parTrans" cxnId="{B9275A0A-A8C4-4915-B634-E42DE6F5472E}">
      <dgm:prSet/>
      <dgm:spPr/>
      <dgm:t>
        <a:bodyPr/>
        <a:lstStyle/>
        <a:p>
          <a:endParaRPr lang="zh-CN" altLang="en-US"/>
        </a:p>
      </dgm:t>
    </dgm:pt>
    <dgm:pt modelId="{9AED5477-8DA2-4B6B-BAED-8EB17E86D256}" type="sibTrans" cxnId="{B9275A0A-A8C4-4915-B634-E42DE6F5472E}">
      <dgm:prSet/>
      <dgm:spPr/>
      <dgm:t>
        <a:bodyPr/>
        <a:lstStyle/>
        <a:p>
          <a:endParaRPr lang="zh-CN" altLang="en-US"/>
        </a:p>
      </dgm:t>
    </dgm:pt>
    <dgm:pt modelId="{0A76FC1B-FB49-4BC1-896D-A5F093225F46}">
      <dgm:prSet phldrT="[文本]"/>
      <dgm:spPr/>
      <dgm:t>
        <a:bodyPr/>
        <a:lstStyle/>
        <a:p>
          <a:r>
            <a:rPr lang="zh-CN" altLang="en-US" dirty="0"/>
            <a:t>构建物品相似度矩阵</a:t>
          </a:r>
          <a:r>
            <a:rPr lang="en-US" altLang="zh-CN" dirty="0"/>
            <a:t>Y</a:t>
          </a:r>
          <a:endParaRPr lang="zh-CN" altLang="en-US" dirty="0"/>
        </a:p>
      </dgm:t>
    </dgm:pt>
    <dgm:pt modelId="{30E76526-1206-4428-9E7D-ACB2B2F38BEC}" type="parTrans" cxnId="{44B7D945-4EAC-44C0-BD46-C6BDAA66DA9C}">
      <dgm:prSet/>
      <dgm:spPr/>
      <dgm:t>
        <a:bodyPr/>
        <a:lstStyle/>
        <a:p>
          <a:endParaRPr lang="zh-CN" altLang="en-US"/>
        </a:p>
      </dgm:t>
    </dgm:pt>
    <dgm:pt modelId="{9A9FA3CB-62B4-4CFB-A36A-F62DD2ED4E54}" type="sibTrans" cxnId="{44B7D945-4EAC-44C0-BD46-C6BDAA66DA9C}">
      <dgm:prSet/>
      <dgm:spPr/>
      <dgm:t>
        <a:bodyPr/>
        <a:lstStyle/>
        <a:p>
          <a:endParaRPr lang="zh-CN" altLang="en-US"/>
        </a:p>
      </dgm:t>
    </dgm:pt>
    <dgm:pt modelId="{F5915460-F385-4AEE-A4ED-C5D477456BD9}">
      <dgm:prSet phldrT="[文本]"/>
      <dgm:spPr>
        <a:blipFill>
          <a:blip xmlns:r="http://schemas.openxmlformats.org/officeDocument/2006/relationships" r:embed="rId1"/>
          <a:stretch>
            <a:fillRect/>
          </a:stretch>
        </a:blipFill>
      </dgm:spPr>
      <dgm:t>
        <a:bodyPr/>
        <a:lstStyle/>
        <a:p>
          <a:r>
            <a:rPr lang="zh-CN" altLang="en-US">
              <a:noFill/>
            </a:rPr>
            <a:t> </a:t>
          </a:r>
        </a:p>
      </dgm:t>
    </dgm:pt>
    <dgm:pt modelId="{50F66EB7-0E25-4720-BE19-F0C3F02DB163}" type="parTrans" cxnId="{CA6FAE39-F4BF-4A15-86B9-2E90977600B4}">
      <dgm:prSet/>
      <dgm:spPr/>
      <dgm:t>
        <a:bodyPr/>
        <a:lstStyle/>
        <a:p>
          <a:endParaRPr lang="zh-CN" altLang="en-US"/>
        </a:p>
      </dgm:t>
    </dgm:pt>
    <dgm:pt modelId="{5FF20C7E-EC70-406A-AB38-0C79E91ED5FC}" type="sibTrans" cxnId="{CA6FAE39-F4BF-4A15-86B9-2E90977600B4}">
      <dgm:prSet/>
      <dgm:spPr/>
      <dgm:t>
        <a:bodyPr/>
        <a:lstStyle/>
        <a:p>
          <a:endParaRPr lang="zh-CN" altLang="en-US"/>
        </a:p>
      </dgm:t>
    </dgm:pt>
    <dgm:pt modelId="{A5CD9CE4-C675-441A-BB75-E22D5BFFA48B}" type="pres">
      <dgm:prSet presAssocID="{77E1112B-2E84-40FB-8E8C-44A971B33178}" presName="linearFlow" presStyleCnt="0">
        <dgm:presLayoutVars>
          <dgm:resizeHandles val="exact"/>
        </dgm:presLayoutVars>
      </dgm:prSet>
      <dgm:spPr/>
    </dgm:pt>
    <dgm:pt modelId="{DBCF3CBC-13B1-425E-8513-36236B8960C9}" type="pres">
      <dgm:prSet presAssocID="{D589DAFA-52C1-4640-8895-03D4991A64A0}" presName="node" presStyleLbl="node1" presStyleIdx="0" presStyleCnt="3">
        <dgm:presLayoutVars>
          <dgm:bulletEnabled val="1"/>
        </dgm:presLayoutVars>
      </dgm:prSet>
      <dgm:spPr/>
    </dgm:pt>
    <dgm:pt modelId="{50B7CE7A-7CC5-4B9F-B38A-75EE404E8589}" type="pres">
      <dgm:prSet presAssocID="{9AED5477-8DA2-4B6B-BAED-8EB17E86D256}" presName="sibTrans" presStyleLbl="sibTrans2D1" presStyleIdx="0" presStyleCnt="2"/>
      <dgm:spPr/>
    </dgm:pt>
    <dgm:pt modelId="{4CF7CA6E-40E3-4EC6-B923-504BE0561ABF}" type="pres">
      <dgm:prSet presAssocID="{9AED5477-8DA2-4B6B-BAED-8EB17E86D256}" presName="connectorText" presStyleLbl="sibTrans2D1" presStyleIdx="0" presStyleCnt="2"/>
      <dgm:spPr/>
    </dgm:pt>
    <dgm:pt modelId="{F3CBBA6D-D72D-4C84-9EB4-61E731419ABE}" type="pres">
      <dgm:prSet presAssocID="{0A76FC1B-FB49-4BC1-896D-A5F093225F46}" presName="node" presStyleLbl="node1" presStyleIdx="1" presStyleCnt="3">
        <dgm:presLayoutVars>
          <dgm:bulletEnabled val="1"/>
        </dgm:presLayoutVars>
      </dgm:prSet>
      <dgm:spPr/>
    </dgm:pt>
    <dgm:pt modelId="{9D32CDC0-EEBE-43F0-9201-9363F7F7DFDC}" type="pres">
      <dgm:prSet presAssocID="{9A9FA3CB-62B4-4CFB-A36A-F62DD2ED4E54}" presName="sibTrans" presStyleLbl="sibTrans2D1" presStyleIdx="1" presStyleCnt="2"/>
      <dgm:spPr/>
    </dgm:pt>
    <dgm:pt modelId="{92BBB84B-076A-4399-9F50-E2E0B8EBC204}" type="pres">
      <dgm:prSet presAssocID="{9A9FA3CB-62B4-4CFB-A36A-F62DD2ED4E54}" presName="connectorText" presStyleLbl="sibTrans2D1" presStyleIdx="1" presStyleCnt="2"/>
      <dgm:spPr/>
    </dgm:pt>
    <dgm:pt modelId="{4099BE27-6C80-41E6-8622-467134FD5BEE}" type="pres">
      <dgm:prSet presAssocID="{F5915460-F385-4AEE-A4ED-C5D477456BD9}" presName="node" presStyleLbl="node1" presStyleIdx="2" presStyleCnt="3">
        <dgm:presLayoutVars>
          <dgm:bulletEnabled val="1"/>
        </dgm:presLayoutVars>
      </dgm:prSet>
      <dgm:spPr/>
    </dgm:pt>
  </dgm:ptLst>
  <dgm:cxnLst>
    <dgm:cxn modelId="{B9275A0A-A8C4-4915-B634-E42DE6F5472E}" srcId="{77E1112B-2E84-40FB-8E8C-44A971B33178}" destId="{D589DAFA-52C1-4640-8895-03D4991A64A0}" srcOrd="0" destOrd="0" parTransId="{5D295112-414F-4D77-8390-B9FFBA4B7DF7}" sibTransId="{9AED5477-8DA2-4B6B-BAED-8EB17E86D256}"/>
    <dgm:cxn modelId="{CA6FAE39-F4BF-4A15-86B9-2E90977600B4}" srcId="{77E1112B-2E84-40FB-8E8C-44A971B33178}" destId="{F5915460-F385-4AEE-A4ED-C5D477456BD9}" srcOrd="2" destOrd="0" parTransId="{50F66EB7-0E25-4720-BE19-F0C3F02DB163}" sibTransId="{5FF20C7E-EC70-406A-AB38-0C79E91ED5FC}"/>
    <dgm:cxn modelId="{44B7D945-4EAC-44C0-BD46-C6BDAA66DA9C}" srcId="{77E1112B-2E84-40FB-8E8C-44A971B33178}" destId="{0A76FC1B-FB49-4BC1-896D-A5F093225F46}" srcOrd="1" destOrd="0" parTransId="{30E76526-1206-4428-9E7D-ACB2B2F38BEC}" sibTransId="{9A9FA3CB-62B4-4CFB-A36A-F62DD2ED4E54}"/>
    <dgm:cxn modelId="{1B763C49-861B-47C9-827B-F232FA113C7D}" type="presOf" srcId="{9AED5477-8DA2-4B6B-BAED-8EB17E86D256}" destId="{50B7CE7A-7CC5-4B9F-B38A-75EE404E8589}" srcOrd="0" destOrd="0" presId="urn:microsoft.com/office/officeart/2005/8/layout/process2"/>
    <dgm:cxn modelId="{B0697D76-377F-4DB6-80A8-F9D01C3233D2}" type="presOf" srcId="{9AED5477-8DA2-4B6B-BAED-8EB17E86D256}" destId="{4CF7CA6E-40E3-4EC6-B923-504BE0561ABF}" srcOrd="1" destOrd="0" presId="urn:microsoft.com/office/officeart/2005/8/layout/process2"/>
    <dgm:cxn modelId="{8F89887A-C4E2-44CA-803F-8E5E97D0CCD1}" type="presOf" srcId="{D589DAFA-52C1-4640-8895-03D4991A64A0}" destId="{DBCF3CBC-13B1-425E-8513-36236B8960C9}" srcOrd="0" destOrd="0" presId="urn:microsoft.com/office/officeart/2005/8/layout/process2"/>
    <dgm:cxn modelId="{A6923288-AF11-4A0C-B96B-229D4B44699A}" type="presOf" srcId="{0A76FC1B-FB49-4BC1-896D-A5F093225F46}" destId="{F3CBBA6D-D72D-4C84-9EB4-61E731419ABE}" srcOrd="0" destOrd="0" presId="urn:microsoft.com/office/officeart/2005/8/layout/process2"/>
    <dgm:cxn modelId="{43192F97-87F9-403A-ADF5-60EBA2B95AC0}" type="presOf" srcId="{9A9FA3CB-62B4-4CFB-A36A-F62DD2ED4E54}" destId="{92BBB84B-076A-4399-9F50-E2E0B8EBC204}" srcOrd="1" destOrd="0" presId="urn:microsoft.com/office/officeart/2005/8/layout/process2"/>
    <dgm:cxn modelId="{B847C0D9-8CD0-47F4-BF98-DB5CCF5B8A89}" type="presOf" srcId="{F5915460-F385-4AEE-A4ED-C5D477456BD9}" destId="{4099BE27-6C80-41E6-8622-467134FD5BEE}" srcOrd="0" destOrd="0" presId="urn:microsoft.com/office/officeart/2005/8/layout/process2"/>
    <dgm:cxn modelId="{B8B4ECF0-0361-4246-A505-21B10AA8EA2B}" type="presOf" srcId="{77E1112B-2E84-40FB-8E8C-44A971B33178}" destId="{A5CD9CE4-C675-441A-BB75-E22D5BFFA48B}" srcOrd="0" destOrd="0" presId="urn:microsoft.com/office/officeart/2005/8/layout/process2"/>
    <dgm:cxn modelId="{8253F7FE-6D86-4EF2-A364-5C51899AA673}" type="presOf" srcId="{9A9FA3CB-62B4-4CFB-A36A-F62DD2ED4E54}" destId="{9D32CDC0-EEBE-43F0-9201-9363F7F7DFDC}" srcOrd="0" destOrd="0" presId="urn:microsoft.com/office/officeart/2005/8/layout/process2"/>
    <dgm:cxn modelId="{5ACE043A-EF1F-42F0-A1AC-619EEAB28362}" type="presParOf" srcId="{A5CD9CE4-C675-441A-BB75-E22D5BFFA48B}" destId="{DBCF3CBC-13B1-425E-8513-36236B8960C9}" srcOrd="0" destOrd="0" presId="urn:microsoft.com/office/officeart/2005/8/layout/process2"/>
    <dgm:cxn modelId="{4341FEC6-0EDE-4C71-93D9-EA9F35BE9DAD}" type="presParOf" srcId="{A5CD9CE4-C675-441A-BB75-E22D5BFFA48B}" destId="{50B7CE7A-7CC5-4B9F-B38A-75EE404E8589}" srcOrd="1" destOrd="0" presId="urn:microsoft.com/office/officeart/2005/8/layout/process2"/>
    <dgm:cxn modelId="{54B8E9E8-D5E5-415C-86E8-4CBFE4FADA03}" type="presParOf" srcId="{50B7CE7A-7CC5-4B9F-B38A-75EE404E8589}" destId="{4CF7CA6E-40E3-4EC6-B923-504BE0561ABF}" srcOrd="0" destOrd="0" presId="urn:microsoft.com/office/officeart/2005/8/layout/process2"/>
    <dgm:cxn modelId="{5ADB9FD3-CD58-442D-B9DC-778746D781AD}" type="presParOf" srcId="{A5CD9CE4-C675-441A-BB75-E22D5BFFA48B}" destId="{F3CBBA6D-D72D-4C84-9EB4-61E731419ABE}" srcOrd="2" destOrd="0" presId="urn:microsoft.com/office/officeart/2005/8/layout/process2"/>
    <dgm:cxn modelId="{5180EA4C-ACF1-4547-9279-BFD04CBFF75A}" type="presParOf" srcId="{A5CD9CE4-C675-441A-BB75-E22D5BFFA48B}" destId="{9D32CDC0-EEBE-43F0-9201-9363F7F7DFDC}" srcOrd="3" destOrd="0" presId="urn:microsoft.com/office/officeart/2005/8/layout/process2"/>
    <dgm:cxn modelId="{0977926D-9BB8-4689-9B43-86C156898FB6}" type="presParOf" srcId="{9D32CDC0-EEBE-43F0-9201-9363F7F7DFDC}" destId="{92BBB84B-076A-4399-9F50-E2E0B8EBC204}" srcOrd="0" destOrd="0" presId="urn:microsoft.com/office/officeart/2005/8/layout/process2"/>
    <dgm:cxn modelId="{CABF77FE-C589-42D5-86E0-E020418B3104}" type="presParOf" srcId="{A5CD9CE4-C675-441A-BB75-E22D5BFFA48B}" destId="{4099BE27-6C80-41E6-8622-467134FD5BE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E1112B-2E84-40FB-8E8C-44A971B33178}" type="doc">
      <dgm:prSet loTypeId="urn:microsoft.com/office/officeart/2005/8/layout/process2" loCatId="process" qsTypeId="urn:microsoft.com/office/officeart/2005/8/quickstyle/simple1" qsCatId="simple" csTypeId="urn:microsoft.com/office/officeart/2005/8/colors/colorful1" csCatId="colorful" phldr="1"/>
      <dgm:spPr/>
    </dgm:pt>
    <dgm:pt modelId="{D589DAFA-52C1-4640-8895-03D4991A64A0}">
      <dgm:prSet phldrT="[文本]"/>
      <dgm:spPr/>
      <dgm:t>
        <a:bodyPr/>
        <a:lstStyle/>
        <a:p>
          <a:r>
            <a:rPr lang="zh-CN" altLang="en-US" dirty="0"/>
            <a:t>构建评分矩阵</a:t>
          </a:r>
          <a:r>
            <a:rPr lang="en-US" altLang="zh-CN" dirty="0"/>
            <a:t>X</a:t>
          </a:r>
          <a:endParaRPr lang="zh-CN" altLang="en-US" dirty="0"/>
        </a:p>
      </dgm:t>
    </dgm:pt>
    <dgm:pt modelId="{5D295112-414F-4D77-8390-B9FFBA4B7DF7}" type="parTrans" cxnId="{B9275A0A-A8C4-4915-B634-E42DE6F5472E}">
      <dgm:prSet/>
      <dgm:spPr/>
      <dgm:t>
        <a:bodyPr/>
        <a:lstStyle/>
        <a:p>
          <a:endParaRPr lang="zh-CN" altLang="en-US"/>
        </a:p>
      </dgm:t>
    </dgm:pt>
    <dgm:pt modelId="{9AED5477-8DA2-4B6B-BAED-8EB17E86D256}" type="sibTrans" cxnId="{B9275A0A-A8C4-4915-B634-E42DE6F5472E}">
      <dgm:prSet/>
      <dgm:spPr/>
      <dgm:t>
        <a:bodyPr/>
        <a:lstStyle/>
        <a:p>
          <a:endParaRPr lang="zh-CN" altLang="en-US"/>
        </a:p>
      </dgm:t>
    </dgm:pt>
    <dgm:pt modelId="{0A76FC1B-FB49-4BC1-896D-A5F093225F46}">
      <dgm:prSet phldrT="[文本]"/>
      <dgm:spPr/>
      <dgm:t>
        <a:bodyPr/>
        <a:lstStyle/>
        <a:p>
          <a:r>
            <a:rPr lang="zh-CN" altLang="en-US" dirty="0"/>
            <a:t>构建物品相似度矩阵</a:t>
          </a:r>
          <a:r>
            <a:rPr lang="en-US" altLang="zh-CN" dirty="0"/>
            <a:t>Y</a:t>
          </a:r>
          <a:endParaRPr lang="zh-CN" altLang="en-US" dirty="0"/>
        </a:p>
      </dgm:t>
    </dgm:pt>
    <dgm:pt modelId="{30E76526-1206-4428-9E7D-ACB2B2F38BEC}" type="parTrans" cxnId="{44B7D945-4EAC-44C0-BD46-C6BDAA66DA9C}">
      <dgm:prSet/>
      <dgm:spPr/>
      <dgm:t>
        <a:bodyPr/>
        <a:lstStyle/>
        <a:p>
          <a:endParaRPr lang="zh-CN" altLang="en-US"/>
        </a:p>
      </dgm:t>
    </dgm:pt>
    <dgm:pt modelId="{9A9FA3CB-62B4-4CFB-A36A-F62DD2ED4E54}" type="sibTrans" cxnId="{44B7D945-4EAC-44C0-BD46-C6BDAA66DA9C}">
      <dgm:prSet/>
      <dgm:spPr/>
      <dgm:t>
        <a:bodyPr/>
        <a:lstStyle/>
        <a:p>
          <a:endParaRPr lang="zh-CN" altLang="en-US"/>
        </a:p>
      </dgm:t>
    </dgm:pt>
    <mc:AlternateContent xmlns:mc="http://schemas.openxmlformats.org/markup-compatibility/2006">
      <mc:Choice xmlns:a14="http://schemas.microsoft.com/office/drawing/2010/main" Requires="a14">
        <dgm:pt modelId="{F5915460-F385-4AEE-A4ED-C5D477456BD9}">
          <dgm:prSet phldrT="[文本]"/>
          <dgm:spPr/>
          <dgm:t>
            <a:bodyPr/>
            <a:lstStyle/>
            <a:p>
              <a:r>
                <a:rPr lang="zh-CN" altLang="en-US" dirty="0"/>
                <a:t>分值：</a:t>
              </a:r>
              <a14:m>
                <m:oMath xmlns:m="http://schemas.openxmlformats.org/officeDocument/2006/math">
                  <m:r>
                    <a:rPr lang="en-US" altLang="zh-CN" i="1" smtClean="0">
                      <a:latin typeface="Cambria Math" panose="02040503050406030204" pitchFamily="18" charset="0"/>
                      <a:ea typeface="微软雅黑" panose="020B0503020204020204" pitchFamily="34" charset="-122"/>
                      <a:cs typeface="+mn-ea"/>
                      <a:sym typeface="+mn-lt"/>
                    </a:rPr>
                    <m:t>𝐴</m:t>
                  </m:r>
                  <m:r>
                    <a:rPr lang="en-US" altLang="zh-CN" i="1" smtClean="0">
                      <a:latin typeface="Cambria Math" panose="02040503050406030204" pitchFamily="18" charset="0"/>
                      <a:ea typeface="微软雅黑" panose="020B0503020204020204" pitchFamily="34" charset="-122"/>
                      <a:cs typeface="+mn-ea"/>
                      <a:sym typeface="+mn-lt"/>
                    </a:rPr>
                    <m:t>=</m:t>
                  </m:r>
                  <m:r>
                    <a:rPr lang="en-US" altLang="zh-CN" b="0" i="1" smtClean="0">
                      <a:latin typeface="Cambria Math" panose="02040503050406030204" pitchFamily="18" charset="0"/>
                      <a:ea typeface="微软雅黑" panose="020B0503020204020204" pitchFamily="34" charset="-122"/>
                      <a:cs typeface="+mn-ea"/>
                      <a:sym typeface="+mn-lt"/>
                    </a:rPr>
                    <m:t>𝑋</m:t>
                  </m:r>
                  <m:r>
                    <a:rPr lang="en-US" altLang="zh-CN" b="0" i="1" smtClean="0">
                      <a:latin typeface="Cambria Math" panose="02040503050406030204" pitchFamily="18" charset="0"/>
                      <a:ea typeface="微软雅黑" panose="020B0503020204020204" pitchFamily="34" charset="-122"/>
                      <a:cs typeface="+mn-ea"/>
                      <a:sym typeface="+mn-lt"/>
                    </a:rPr>
                    <m:t>∗</m:t>
                  </m:r>
                  <m:sSup>
                    <m:sSupPr>
                      <m:ctrlPr>
                        <a:rPr lang="en-US" altLang="zh-CN" b="0" i="1" smtClean="0">
                          <a:latin typeface="Cambria Math" panose="02040503050406030204" pitchFamily="18" charset="0"/>
                          <a:ea typeface="微软雅黑" panose="020B0503020204020204" pitchFamily="34" charset="-122"/>
                          <a:cs typeface="+mn-ea"/>
                          <a:sym typeface="+mn-lt"/>
                        </a:rPr>
                      </m:ctrlPr>
                    </m:sSupPr>
                    <m:e>
                      <m:r>
                        <a:rPr lang="en-US" altLang="zh-CN" b="0" i="1" smtClean="0">
                          <a:latin typeface="Cambria Math" panose="02040503050406030204" pitchFamily="18" charset="0"/>
                          <a:ea typeface="微软雅黑" panose="020B0503020204020204" pitchFamily="34" charset="-122"/>
                          <a:cs typeface="+mn-ea"/>
                          <a:sym typeface="+mn-lt"/>
                        </a:rPr>
                        <m:t>𝑌</m:t>
                      </m:r>
                    </m:e>
                    <m:sup>
                      <m:r>
                        <a:rPr lang="en-US" altLang="zh-CN" b="0" i="1" smtClean="0">
                          <a:latin typeface="Cambria Math" panose="02040503050406030204" pitchFamily="18" charset="0"/>
                          <a:ea typeface="微软雅黑" panose="020B0503020204020204" pitchFamily="34" charset="-122"/>
                          <a:cs typeface="+mn-ea"/>
                          <a:sym typeface="+mn-lt"/>
                        </a:rPr>
                        <m:t>𝑇</m:t>
                      </m:r>
                    </m:sup>
                  </m:sSup>
                </m:oMath>
              </a14:m>
              <a:endParaRPr lang="zh-CN" altLang="en-US" dirty="0"/>
            </a:p>
          </dgm:t>
        </dgm:pt>
      </mc:Choice>
      <mc:Fallback>
        <dgm:pt modelId="{F5915460-F385-4AEE-A4ED-C5D477456BD9}">
          <dgm:prSet phldrT="[文本]"/>
          <dgm:spPr/>
          <dgm:t>
            <a:bodyPr/>
            <a:lstStyle/>
            <a:p>
              <a:r>
                <a:rPr lang="zh-CN" altLang="en-US" dirty="0"/>
                <a:t>分值：</a:t>
              </a:r>
              <a:r>
                <a:rPr lang="en-US" altLang="zh-CN" i="0">
                  <a:latin typeface="Cambria Math" panose="02040503050406030204" pitchFamily="18" charset="0"/>
                  <a:ea typeface="微软雅黑" panose="020B0503020204020204" pitchFamily="34" charset="-122"/>
                  <a:cs typeface="+mn-ea"/>
                  <a:sym typeface="+mn-lt"/>
                </a:rPr>
                <a:t>𝐴=</a:t>
              </a:r>
              <a:r>
                <a:rPr lang="en-US" altLang="zh-CN" b="0" i="0">
                  <a:latin typeface="Cambria Math" panose="02040503050406030204" pitchFamily="18" charset="0"/>
                  <a:ea typeface="微软雅黑" panose="020B0503020204020204" pitchFamily="34" charset="-122"/>
                  <a:cs typeface="+mn-ea"/>
                  <a:sym typeface="+mn-lt"/>
                </a:rPr>
                <a:t>𝑋∗𝑌^𝑇</a:t>
              </a:r>
              <a:endParaRPr lang="zh-CN" altLang="en-US" dirty="0"/>
            </a:p>
          </dgm:t>
        </dgm:pt>
      </mc:Fallback>
    </mc:AlternateContent>
    <dgm:pt modelId="{50F66EB7-0E25-4720-BE19-F0C3F02DB163}" type="parTrans" cxnId="{CA6FAE39-F4BF-4A15-86B9-2E90977600B4}">
      <dgm:prSet/>
      <dgm:spPr/>
      <dgm:t>
        <a:bodyPr/>
        <a:lstStyle/>
        <a:p>
          <a:endParaRPr lang="zh-CN" altLang="en-US"/>
        </a:p>
      </dgm:t>
    </dgm:pt>
    <dgm:pt modelId="{5FF20C7E-EC70-406A-AB38-0C79E91ED5FC}" type="sibTrans" cxnId="{CA6FAE39-F4BF-4A15-86B9-2E90977600B4}">
      <dgm:prSet/>
      <dgm:spPr/>
      <dgm:t>
        <a:bodyPr/>
        <a:lstStyle/>
        <a:p>
          <a:endParaRPr lang="zh-CN" altLang="en-US"/>
        </a:p>
      </dgm:t>
    </dgm:pt>
    <dgm:pt modelId="{A5CD9CE4-C675-441A-BB75-E22D5BFFA48B}" type="pres">
      <dgm:prSet presAssocID="{77E1112B-2E84-40FB-8E8C-44A971B33178}" presName="linearFlow" presStyleCnt="0">
        <dgm:presLayoutVars>
          <dgm:resizeHandles val="exact"/>
        </dgm:presLayoutVars>
      </dgm:prSet>
      <dgm:spPr/>
    </dgm:pt>
    <dgm:pt modelId="{DBCF3CBC-13B1-425E-8513-36236B8960C9}" type="pres">
      <dgm:prSet presAssocID="{D589DAFA-52C1-4640-8895-03D4991A64A0}" presName="node" presStyleLbl="node1" presStyleIdx="0" presStyleCnt="3">
        <dgm:presLayoutVars>
          <dgm:bulletEnabled val="1"/>
        </dgm:presLayoutVars>
      </dgm:prSet>
      <dgm:spPr/>
    </dgm:pt>
    <dgm:pt modelId="{50B7CE7A-7CC5-4B9F-B38A-75EE404E8589}" type="pres">
      <dgm:prSet presAssocID="{9AED5477-8DA2-4B6B-BAED-8EB17E86D256}" presName="sibTrans" presStyleLbl="sibTrans2D1" presStyleIdx="0" presStyleCnt="2"/>
      <dgm:spPr/>
    </dgm:pt>
    <dgm:pt modelId="{4CF7CA6E-40E3-4EC6-B923-504BE0561ABF}" type="pres">
      <dgm:prSet presAssocID="{9AED5477-8DA2-4B6B-BAED-8EB17E86D256}" presName="connectorText" presStyleLbl="sibTrans2D1" presStyleIdx="0" presStyleCnt="2"/>
      <dgm:spPr/>
    </dgm:pt>
    <dgm:pt modelId="{F3CBBA6D-D72D-4C84-9EB4-61E731419ABE}" type="pres">
      <dgm:prSet presAssocID="{0A76FC1B-FB49-4BC1-896D-A5F093225F46}" presName="node" presStyleLbl="node1" presStyleIdx="1" presStyleCnt="3">
        <dgm:presLayoutVars>
          <dgm:bulletEnabled val="1"/>
        </dgm:presLayoutVars>
      </dgm:prSet>
      <dgm:spPr/>
    </dgm:pt>
    <dgm:pt modelId="{9D32CDC0-EEBE-43F0-9201-9363F7F7DFDC}" type="pres">
      <dgm:prSet presAssocID="{9A9FA3CB-62B4-4CFB-A36A-F62DD2ED4E54}" presName="sibTrans" presStyleLbl="sibTrans2D1" presStyleIdx="1" presStyleCnt="2"/>
      <dgm:spPr/>
    </dgm:pt>
    <dgm:pt modelId="{92BBB84B-076A-4399-9F50-E2E0B8EBC204}" type="pres">
      <dgm:prSet presAssocID="{9A9FA3CB-62B4-4CFB-A36A-F62DD2ED4E54}" presName="connectorText" presStyleLbl="sibTrans2D1" presStyleIdx="1" presStyleCnt="2"/>
      <dgm:spPr/>
    </dgm:pt>
    <dgm:pt modelId="{4099BE27-6C80-41E6-8622-467134FD5BEE}" type="pres">
      <dgm:prSet presAssocID="{F5915460-F385-4AEE-A4ED-C5D477456BD9}" presName="node" presStyleLbl="node1" presStyleIdx="2" presStyleCnt="3">
        <dgm:presLayoutVars>
          <dgm:bulletEnabled val="1"/>
        </dgm:presLayoutVars>
      </dgm:prSet>
      <dgm:spPr/>
    </dgm:pt>
  </dgm:ptLst>
  <dgm:cxnLst>
    <dgm:cxn modelId="{B9275A0A-A8C4-4915-B634-E42DE6F5472E}" srcId="{77E1112B-2E84-40FB-8E8C-44A971B33178}" destId="{D589DAFA-52C1-4640-8895-03D4991A64A0}" srcOrd="0" destOrd="0" parTransId="{5D295112-414F-4D77-8390-B9FFBA4B7DF7}" sibTransId="{9AED5477-8DA2-4B6B-BAED-8EB17E86D256}"/>
    <dgm:cxn modelId="{CA6FAE39-F4BF-4A15-86B9-2E90977600B4}" srcId="{77E1112B-2E84-40FB-8E8C-44A971B33178}" destId="{F5915460-F385-4AEE-A4ED-C5D477456BD9}" srcOrd="2" destOrd="0" parTransId="{50F66EB7-0E25-4720-BE19-F0C3F02DB163}" sibTransId="{5FF20C7E-EC70-406A-AB38-0C79E91ED5FC}"/>
    <dgm:cxn modelId="{44B7D945-4EAC-44C0-BD46-C6BDAA66DA9C}" srcId="{77E1112B-2E84-40FB-8E8C-44A971B33178}" destId="{0A76FC1B-FB49-4BC1-896D-A5F093225F46}" srcOrd="1" destOrd="0" parTransId="{30E76526-1206-4428-9E7D-ACB2B2F38BEC}" sibTransId="{9A9FA3CB-62B4-4CFB-A36A-F62DD2ED4E54}"/>
    <dgm:cxn modelId="{1B763C49-861B-47C9-827B-F232FA113C7D}" type="presOf" srcId="{9AED5477-8DA2-4B6B-BAED-8EB17E86D256}" destId="{50B7CE7A-7CC5-4B9F-B38A-75EE404E8589}" srcOrd="0" destOrd="0" presId="urn:microsoft.com/office/officeart/2005/8/layout/process2"/>
    <dgm:cxn modelId="{B0697D76-377F-4DB6-80A8-F9D01C3233D2}" type="presOf" srcId="{9AED5477-8DA2-4B6B-BAED-8EB17E86D256}" destId="{4CF7CA6E-40E3-4EC6-B923-504BE0561ABF}" srcOrd="1" destOrd="0" presId="urn:microsoft.com/office/officeart/2005/8/layout/process2"/>
    <dgm:cxn modelId="{8F89887A-C4E2-44CA-803F-8E5E97D0CCD1}" type="presOf" srcId="{D589DAFA-52C1-4640-8895-03D4991A64A0}" destId="{DBCF3CBC-13B1-425E-8513-36236B8960C9}" srcOrd="0" destOrd="0" presId="urn:microsoft.com/office/officeart/2005/8/layout/process2"/>
    <dgm:cxn modelId="{A6923288-AF11-4A0C-B96B-229D4B44699A}" type="presOf" srcId="{0A76FC1B-FB49-4BC1-896D-A5F093225F46}" destId="{F3CBBA6D-D72D-4C84-9EB4-61E731419ABE}" srcOrd="0" destOrd="0" presId="urn:microsoft.com/office/officeart/2005/8/layout/process2"/>
    <dgm:cxn modelId="{43192F97-87F9-403A-ADF5-60EBA2B95AC0}" type="presOf" srcId="{9A9FA3CB-62B4-4CFB-A36A-F62DD2ED4E54}" destId="{92BBB84B-076A-4399-9F50-E2E0B8EBC204}" srcOrd="1" destOrd="0" presId="urn:microsoft.com/office/officeart/2005/8/layout/process2"/>
    <dgm:cxn modelId="{B847C0D9-8CD0-47F4-BF98-DB5CCF5B8A89}" type="presOf" srcId="{F5915460-F385-4AEE-A4ED-C5D477456BD9}" destId="{4099BE27-6C80-41E6-8622-467134FD5BEE}" srcOrd="0" destOrd="0" presId="urn:microsoft.com/office/officeart/2005/8/layout/process2"/>
    <dgm:cxn modelId="{B8B4ECF0-0361-4246-A505-21B10AA8EA2B}" type="presOf" srcId="{77E1112B-2E84-40FB-8E8C-44A971B33178}" destId="{A5CD9CE4-C675-441A-BB75-E22D5BFFA48B}" srcOrd="0" destOrd="0" presId="urn:microsoft.com/office/officeart/2005/8/layout/process2"/>
    <dgm:cxn modelId="{8253F7FE-6D86-4EF2-A364-5C51899AA673}" type="presOf" srcId="{9A9FA3CB-62B4-4CFB-A36A-F62DD2ED4E54}" destId="{9D32CDC0-EEBE-43F0-9201-9363F7F7DFDC}" srcOrd="0" destOrd="0" presId="urn:microsoft.com/office/officeart/2005/8/layout/process2"/>
    <dgm:cxn modelId="{5ACE043A-EF1F-42F0-A1AC-619EEAB28362}" type="presParOf" srcId="{A5CD9CE4-C675-441A-BB75-E22D5BFFA48B}" destId="{DBCF3CBC-13B1-425E-8513-36236B8960C9}" srcOrd="0" destOrd="0" presId="urn:microsoft.com/office/officeart/2005/8/layout/process2"/>
    <dgm:cxn modelId="{4341FEC6-0EDE-4C71-93D9-EA9F35BE9DAD}" type="presParOf" srcId="{A5CD9CE4-C675-441A-BB75-E22D5BFFA48B}" destId="{50B7CE7A-7CC5-4B9F-B38A-75EE404E8589}" srcOrd="1" destOrd="0" presId="urn:microsoft.com/office/officeart/2005/8/layout/process2"/>
    <dgm:cxn modelId="{54B8E9E8-D5E5-415C-86E8-4CBFE4FADA03}" type="presParOf" srcId="{50B7CE7A-7CC5-4B9F-B38A-75EE404E8589}" destId="{4CF7CA6E-40E3-4EC6-B923-504BE0561ABF}" srcOrd="0" destOrd="0" presId="urn:microsoft.com/office/officeart/2005/8/layout/process2"/>
    <dgm:cxn modelId="{5ADB9FD3-CD58-442D-B9DC-778746D781AD}" type="presParOf" srcId="{A5CD9CE4-C675-441A-BB75-E22D5BFFA48B}" destId="{F3CBBA6D-D72D-4C84-9EB4-61E731419ABE}" srcOrd="2" destOrd="0" presId="urn:microsoft.com/office/officeart/2005/8/layout/process2"/>
    <dgm:cxn modelId="{5180EA4C-ACF1-4547-9279-BFD04CBFF75A}" type="presParOf" srcId="{A5CD9CE4-C675-441A-BB75-E22D5BFFA48B}" destId="{9D32CDC0-EEBE-43F0-9201-9363F7F7DFDC}" srcOrd="3" destOrd="0" presId="urn:microsoft.com/office/officeart/2005/8/layout/process2"/>
    <dgm:cxn modelId="{0977926D-9BB8-4689-9B43-86C156898FB6}" type="presParOf" srcId="{9D32CDC0-EEBE-43F0-9201-9363F7F7DFDC}" destId="{92BBB84B-076A-4399-9F50-E2E0B8EBC204}" srcOrd="0" destOrd="0" presId="urn:microsoft.com/office/officeart/2005/8/layout/process2"/>
    <dgm:cxn modelId="{CABF77FE-C589-42D5-86E0-E020418B3104}" type="presParOf" srcId="{A5CD9CE4-C675-441A-BB75-E22D5BFFA48B}" destId="{4099BE27-6C80-41E6-8622-467134FD5BE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E1112B-2E84-40FB-8E8C-44A971B33178}" type="doc">
      <dgm:prSet loTypeId="urn:microsoft.com/office/officeart/2005/8/layout/process2" loCatId="process" qsTypeId="urn:microsoft.com/office/officeart/2005/8/quickstyle/simple1" qsCatId="simple" csTypeId="urn:microsoft.com/office/officeart/2005/8/colors/colorful1" csCatId="colorful" phldr="1"/>
      <dgm:spPr/>
    </dgm:pt>
    <dgm:pt modelId="{D589DAFA-52C1-4640-8895-03D4991A64A0}">
      <dgm:prSet phldrT="[文本]"/>
      <dgm:spPr/>
      <dgm:t>
        <a:bodyPr/>
        <a:lstStyle/>
        <a:p>
          <a:r>
            <a:rPr lang="zh-CN" altLang="en-US" dirty="0"/>
            <a:t>构建评分矩阵</a:t>
          </a:r>
          <a:r>
            <a:rPr lang="en-US" altLang="zh-CN" dirty="0"/>
            <a:t>X</a:t>
          </a:r>
          <a:endParaRPr lang="zh-CN" altLang="en-US" dirty="0"/>
        </a:p>
      </dgm:t>
    </dgm:pt>
    <dgm:pt modelId="{5D295112-414F-4D77-8390-B9FFBA4B7DF7}" type="parTrans" cxnId="{B9275A0A-A8C4-4915-B634-E42DE6F5472E}">
      <dgm:prSet/>
      <dgm:spPr/>
      <dgm:t>
        <a:bodyPr/>
        <a:lstStyle/>
        <a:p>
          <a:endParaRPr lang="zh-CN" altLang="en-US"/>
        </a:p>
      </dgm:t>
    </dgm:pt>
    <dgm:pt modelId="{9AED5477-8DA2-4B6B-BAED-8EB17E86D256}" type="sibTrans" cxnId="{B9275A0A-A8C4-4915-B634-E42DE6F5472E}">
      <dgm:prSet/>
      <dgm:spPr/>
      <dgm:t>
        <a:bodyPr/>
        <a:lstStyle/>
        <a:p>
          <a:endParaRPr lang="zh-CN" altLang="en-US"/>
        </a:p>
      </dgm:t>
    </dgm:pt>
    <dgm:pt modelId="{0A76FC1B-FB49-4BC1-896D-A5F093225F46}">
      <dgm:prSet phldrT="[文本]"/>
      <dgm:spPr/>
      <dgm:t>
        <a:bodyPr/>
        <a:lstStyle/>
        <a:p>
          <a:r>
            <a:rPr lang="zh-CN" altLang="en-US" dirty="0"/>
            <a:t>构建物品相似度矩阵</a:t>
          </a:r>
          <a:r>
            <a:rPr lang="en-US" altLang="zh-CN" dirty="0"/>
            <a:t>Y</a:t>
          </a:r>
          <a:endParaRPr lang="zh-CN" altLang="en-US" dirty="0"/>
        </a:p>
      </dgm:t>
    </dgm:pt>
    <dgm:pt modelId="{30E76526-1206-4428-9E7D-ACB2B2F38BEC}" type="parTrans" cxnId="{44B7D945-4EAC-44C0-BD46-C6BDAA66DA9C}">
      <dgm:prSet/>
      <dgm:spPr/>
      <dgm:t>
        <a:bodyPr/>
        <a:lstStyle/>
        <a:p>
          <a:endParaRPr lang="zh-CN" altLang="en-US"/>
        </a:p>
      </dgm:t>
    </dgm:pt>
    <dgm:pt modelId="{9A9FA3CB-62B4-4CFB-A36A-F62DD2ED4E54}" type="sibTrans" cxnId="{44B7D945-4EAC-44C0-BD46-C6BDAA66DA9C}">
      <dgm:prSet/>
      <dgm:spPr/>
      <dgm:t>
        <a:bodyPr/>
        <a:lstStyle/>
        <a:p>
          <a:endParaRPr lang="zh-CN" altLang="en-US"/>
        </a:p>
      </dgm:t>
    </dgm:pt>
    <dgm:pt modelId="{F5915460-F385-4AEE-A4ED-C5D477456BD9}">
      <dgm:prSet phldrT="[文本]"/>
      <dgm:spPr>
        <a:blipFill>
          <a:blip xmlns:r="http://schemas.openxmlformats.org/officeDocument/2006/relationships" r:embed="rId1"/>
          <a:stretch>
            <a:fillRect/>
          </a:stretch>
        </a:blipFill>
      </dgm:spPr>
      <dgm:t>
        <a:bodyPr/>
        <a:lstStyle/>
        <a:p>
          <a:r>
            <a:rPr lang="zh-CN" altLang="en-US">
              <a:noFill/>
            </a:rPr>
            <a:t> </a:t>
          </a:r>
        </a:p>
      </dgm:t>
    </dgm:pt>
    <dgm:pt modelId="{50F66EB7-0E25-4720-BE19-F0C3F02DB163}" type="parTrans" cxnId="{CA6FAE39-F4BF-4A15-86B9-2E90977600B4}">
      <dgm:prSet/>
      <dgm:spPr/>
      <dgm:t>
        <a:bodyPr/>
        <a:lstStyle/>
        <a:p>
          <a:endParaRPr lang="zh-CN" altLang="en-US"/>
        </a:p>
      </dgm:t>
    </dgm:pt>
    <dgm:pt modelId="{5FF20C7E-EC70-406A-AB38-0C79E91ED5FC}" type="sibTrans" cxnId="{CA6FAE39-F4BF-4A15-86B9-2E90977600B4}">
      <dgm:prSet/>
      <dgm:spPr/>
      <dgm:t>
        <a:bodyPr/>
        <a:lstStyle/>
        <a:p>
          <a:endParaRPr lang="zh-CN" altLang="en-US"/>
        </a:p>
      </dgm:t>
    </dgm:pt>
    <dgm:pt modelId="{A5CD9CE4-C675-441A-BB75-E22D5BFFA48B}" type="pres">
      <dgm:prSet presAssocID="{77E1112B-2E84-40FB-8E8C-44A971B33178}" presName="linearFlow" presStyleCnt="0">
        <dgm:presLayoutVars>
          <dgm:resizeHandles val="exact"/>
        </dgm:presLayoutVars>
      </dgm:prSet>
      <dgm:spPr/>
    </dgm:pt>
    <dgm:pt modelId="{DBCF3CBC-13B1-425E-8513-36236B8960C9}" type="pres">
      <dgm:prSet presAssocID="{D589DAFA-52C1-4640-8895-03D4991A64A0}" presName="node" presStyleLbl="node1" presStyleIdx="0" presStyleCnt="3">
        <dgm:presLayoutVars>
          <dgm:bulletEnabled val="1"/>
        </dgm:presLayoutVars>
      </dgm:prSet>
      <dgm:spPr/>
    </dgm:pt>
    <dgm:pt modelId="{50B7CE7A-7CC5-4B9F-B38A-75EE404E8589}" type="pres">
      <dgm:prSet presAssocID="{9AED5477-8DA2-4B6B-BAED-8EB17E86D256}" presName="sibTrans" presStyleLbl="sibTrans2D1" presStyleIdx="0" presStyleCnt="2"/>
      <dgm:spPr/>
    </dgm:pt>
    <dgm:pt modelId="{4CF7CA6E-40E3-4EC6-B923-504BE0561ABF}" type="pres">
      <dgm:prSet presAssocID="{9AED5477-8DA2-4B6B-BAED-8EB17E86D256}" presName="connectorText" presStyleLbl="sibTrans2D1" presStyleIdx="0" presStyleCnt="2"/>
      <dgm:spPr/>
    </dgm:pt>
    <dgm:pt modelId="{F3CBBA6D-D72D-4C84-9EB4-61E731419ABE}" type="pres">
      <dgm:prSet presAssocID="{0A76FC1B-FB49-4BC1-896D-A5F093225F46}" presName="node" presStyleLbl="node1" presStyleIdx="1" presStyleCnt="3">
        <dgm:presLayoutVars>
          <dgm:bulletEnabled val="1"/>
        </dgm:presLayoutVars>
      </dgm:prSet>
      <dgm:spPr/>
    </dgm:pt>
    <dgm:pt modelId="{9D32CDC0-EEBE-43F0-9201-9363F7F7DFDC}" type="pres">
      <dgm:prSet presAssocID="{9A9FA3CB-62B4-4CFB-A36A-F62DD2ED4E54}" presName="sibTrans" presStyleLbl="sibTrans2D1" presStyleIdx="1" presStyleCnt="2"/>
      <dgm:spPr/>
    </dgm:pt>
    <dgm:pt modelId="{92BBB84B-076A-4399-9F50-E2E0B8EBC204}" type="pres">
      <dgm:prSet presAssocID="{9A9FA3CB-62B4-4CFB-A36A-F62DD2ED4E54}" presName="connectorText" presStyleLbl="sibTrans2D1" presStyleIdx="1" presStyleCnt="2"/>
      <dgm:spPr/>
    </dgm:pt>
    <dgm:pt modelId="{4099BE27-6C80-41E6-8622-467134FD5BEE}" type="pres">
      <dgm:prSet presAssocID="{F5915460-F385-4AEE-A4ED-C5D477456BD9}" presName="node" presStyleLbl="node1" presStyleIdx="2" presStyleCnt="3">
        <dgm:presLayoutVars>
          <dgm:bulletEnabled val="1"/>
        </dgm:presLayoutVars>
      </dgm:prSet>
      <dgm:spPr/>
    </dgm:pt>
  </dgm:ptLst>
  <dgm:cxnLst>
    <dgm:cxn modelId="{B9275A0A-A8C4-4915-B634-E42DE6F5472E}" srcId="{77E1112B-2E84-40FB-8E8C-44A971B33178}" destId="{D589DAFA-52C1-4640-8895-03D4991A64A0}" srcOrd="0" destOrd="0" parTransId="{5D295112-414F-4D77-8390-B9FFBA4B7DF7}" sibTransId="{9AED5477-8DA2-4B6B-BAED-8EB17E86D256}"/>
    <dgm:cxn modelId="{CA6FAE39-F4BF-4A15-86B9-2E90977600B4}" srcId="{77E1112B-2E84-40FB-8E8C-44A971B33178}" destId="{F5915460-F385-4AEE-A4ED-C5D477456BD9}" srcOrd="2" destOrd="0" parTransId="{50F66EB7-0E25-4720-BE19-F0C3F02DB163}" sibTransId="{5FF20C7E-EC70-406A-AB38-0C79E91ED5FC}"/>
    <dgm:cxn modelId="{44B7D945-4EAC-44C0-BD46-C6BDAA66DA9C}" srcId="{77E1112B-2E84-40FB-8E8C-44A971B33178}" destId="{0A76FC1B-FB49-4BC1-896D-A5F093225F46}" srcOrd="1" destOrd="0" parTransId="{30E76526-1206-4428-9E7D-ACB2B2F38BEC}" sibTransId="{9A9FA3CB-62B4-4CFB-A36A-F62DD2ED4E54}"/>
    <dgm:cxn modelId="{1B763C49-861B-47C9-827B-F232FA113C7D}" type="presOf" srcId="{9AED5477-8DA2-4B6B-BAED-8EB17E86D256}" destId="{50B7CE7A-7CC5-4B9F-B38A-75EE404E8589}" srcOrd="0" destOrd="0" presId="urn:microsoft.com/office/officeart/2005/8/layout/process2"/>
    <dgm:cxn modelId="{B0697D76-377F-4DB6-80A8-F9D01C3233D2}" type="presOf" srcId="{9AED5477-8DA2-4B6B-BAED-8EB17E86D256}" destId="{4CF7CA6E-40E3-4EC6-B923-504BE0561ABF}" srcOrd="1" destOrd="0" presId="urn:microsoft.com/office/officeart/2005/8/layout/process2"/>
    <dgm:cxn modelId="{8F89887A-C4E2-44CA-803F-8E5E97D0CCD1}" type="presOf" srcId="{D589DAFA-52C1-4640-8895-03D4991A64A0}" destId="{DBCF3CBC-13B1-425E-8513-36236B8960C9}" srcOrd="0" destOrd="0" presId="urn:microsoft.com/office/officeart/2005/8/layout/process2"/>
    <dgm:cxn modelId="{A6923288-AF11-4A0C-B96B-229D4B44699A}" type="presOf" srcId="{0A76FC1B-FB49-4BC1-896D-A5F093225F46}" destId="{F3CBBA6D-D72D-4C84-9EB4-61E731419ABE}" srcOrd="0" destOrd="0" presId="urn:microsoft.com/office/officeart/2005/8/layout/process2"/>
    <dgm:cxn modelId="{43192F97-87F9-403A-ADF5-60EBA2B95AC0}" type="presOf" srcId="{9A9FA3CB-62B4-4CFB-A36A-F62DD2ED4E54}" destId="{92BBB84B-076A-4399-9F50-E2E0B8EBC204}" srcOrd="1" destOrd="0" presId="urn:microsoft.com/office/officeart/2005/8/layout/process2"/>
    <dgm:cxn modelId="{B847C0D9-8CD0-47F4-BF98-DB5CCF5B8A89}" type="presOf" srcId="{F5915460-F385-4AEE-A4ED-C5D477456BD9}" destId="{4099BE27-6C80-41E6-8622-467134FD5BEE}" srcOrd="0" destOrd="0" presId="urn:microsoft.com/office/officeart/2005/8/layout/process2"/>
    <dgm:cxn modelId="{B8B4ECF0-0361-4246-A505-21B10AA8EA2B}" type="presOf" srcId="{77E1112B-2E84-40FB-8E8C-44A971B33178}" destId="{A5CD9CE4-C675-441A-BB75-E22D5BFFA48B}" srcOrd="0" destOrd="0" presId="urn:microsoft.com/office/officeart/2005/8/layout/process2"/>
    <dgm:cxn modelId="{8253F7FE-6D86-4EF2-A364-5C51899AA673}" type="presOf" srcId="{9A9FA3CB-62B4-4CFB-A36A-F62DD2ED4E54}" destId="{9D32CDC0-EEBE-43F0-9201-9363F7F7DFDC}" srcOrd="0" destOrd="0" presId="urn:microsoft.com/office/officeart/2005/8/layout/process2"/>
    <dgm:cxn modelId="{5ACE043A-EF1F-42F0-A1AC-619EEAB28362}" type="presParOf" srcId="{A5CD9CE4-C675-441A-BB75-E22D5BFFA48B}" destId="{DBCF3CBC-13B1-425E-8513-36236B8960C9}" srcOrd="0" destOrd="0" presId="urn:microsoft.com/office/officeart/2005/8/layout/process2"/>
    <dgm:cxn modelId="{4341FEC6-0EDE-4C71-93D9-EA9F35BE9DAD}" type="presParOf" srcId="{A5CD9CE4-C675-441A-BB75-E22D5BFFA48B}" destId="{50B7CE7A-7CC5-4B9F-B38A-75EE404E8589}" srcOrd="1" destOrd="0" presId="urn:microsoft.com/office/officeart/2005/8/layout/process2"/>
    <dgm:cxn modelId="{54B8E9E8-D5E5-415C-86E8-4CBFE4FADA03}" type="presParOf" srcId="{50B7CE7A-7CC5-4B9F-B38A-75EE404E8589}" destId="{4CF7CA6E-40E3-4EC6-B923-504BE0561ABF}" srcOrd="0" destOrd="0" presId="urn:microsoft.com/office/officeart/2005/8/layout/process2"/>
    <dgm:cxn modelId="{5ADB9FD3-CD58-442D-B9DC-778746D781AD}" type="presParOf" srcId="{A5CD9CE4-C675-441A-BB75-E22D5BFFA48B}" destId="{F3CBBA6D-D72D-4C84-9EB4-61E731419ABE}" srcOrd="2" destOrd="0" presId="urn:microsoft.com/office/officeart/2005/8/layout/process2"/>
    <dgm:cxn modelId="{5180EA4C-ACF1-4547-9279-BFD04CBFF75A}" type="presParOf" srcId="{A5CD9CE4-C675-441A-BB75-E22D5BFFA48B}" destId="{9D32CDC0-EEBE-43F0-9201-9363F7F7DFDC}" srcOrd="3" destOrd="0" presId="urn:microsoft.com/office/officeart/2005/8/layout/process2"/>
    <dgm:cxn modelId="{0977926D-9BB8-4689-9B43-86C156898FB6}" type="presParOf" srcId="{9D32CDC0-EEBE-43F0-9201-9363F7F7DFDC}" destId="{92BBB84B-076A-4399-9F50-E2E0B8EBC204}" srcOrd="0" destOrd="0" presId="urn:microsoft.com/office/officeart/2005/8/layout/process2"/>
    <dgm:cxn modelId="{CABF77FE-C589-42D5-86E0-E020418B3104}" type="presParOf" srcId="{A5CD9CE4-C675-441A-BB75-E22D5BFFA48B}" destId="{4099BE27-6C80-41E6-8622-467134FD5BE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69CD5-8BA0-4EAC-9011-540CAE689AFD}">
      <dsp:nvSpPr>
        <dsp:cNvPr id="0" name=""/>
        <dsp:cNvSpPr/>
      </dsp:nvSpPr>
      <dsp:spPr>
        <a:xfrm>
          <a:off x="0" y="19079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664" tIns="249936" rIns="663664" bIns="85344"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a:p>
      </dsp:txBody>
      <dsp:txXfrm>
        <a:off x="0" y="190795"/>
        <a:ext cx="8551143" cy="302400"/>
      </dsp:txXfrm>
    </dsp:sp>
    <dsp:sp modelId="{70978F3A-7CD9-48A3-9716-B3C8DE94A349}">
      <dsp:nvSpPr>
        <dsp:cNvPr id="0" name=""/>
        <dsp:cNvSpPr/>
      </dsp:nvSpPr>
      <dsp:spPr>
        <a:xfrm>
          <a:off x="427557" y="1367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t>数据清理</a:t>
          </a:r>
        </a:p>
      </dsp:txBody>
      <dsp:txXfrm>
        <a:off x="444850" y="30968"/>
        <a:ext cx="1392967" cy="319654"/>
      </dsp:txXfrm>
    </dsp:sp>
    <dsp:sp modelId="{AC17E7DA-7560-4724-BCFA-1252E788EF52}">
      <dsp:nvSpPr>
        <dsp:cNvPr id="0" name=""/>
        <dsp:cNvSpPr/>
      </dsp:nvSpPr>
      <dsp:spPr>
        <a:xfrm>
          <a:off x="0" y="73511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6D11A4-1041-40F8-87B8-DED0F54BFFE0}">
      <dsp:nvSpPr>
        <dsp:cNvPr id="0" name=""/>
        <dsp:cNvSpPr/>
      </dsp:nvSpPr>
      <dsp:spPr>
        <a:xfrm>
          <a:off x="427557" y="55799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t>数据集成</a:t>
          </a:r>
        </a:p>
      </dsp:txBody>
      <dsp:txXfrm>
        <a:off x="444850" y="575288"/>
        <a:ext cx="1392967" cy="319654"/>
      </dsp:txXfrm>
    </dsp:sp>
    <dsp:sp modelId="{E1A49483-BF5E-468C-8E26-DD348C44E747}">
      <dsp:nvSpPr>
        <dsp:cNvPr id="0" name=""/>
        <dsp:cNvSpPr/>
      </dsp:nvSpPr>
      <dsp:spPr>
        <a:xfrm>
          <a:off x="0" y="127943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F8F3E0-1B48-49A0-9F4F-61E8378211C6}">
      <dsp:nvSpPr>
        <dsp:cNvPr id="0" name=""/>
        <dsp:cNvSpPr/>
      </dsp:nvSpPr>
      <dsp:spPr>
        <a:xfrm>
          <a:off x="427557" y="110231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t>数据变换</a:t>
          </a:r>
        </a:p>
      </dsp:txBody>
      <dsp:txXfrm>
        <a:off x="444850" y="1119608"/>
        <a:ext cx="1392967" cy="319654"/>
      </dsp:txXfrm>
    </dsp:sp>
    <dsp:sp modelId="{C444C758-E164-47F3-840F-DC4C1ABE7B85}">
      <dsp:nvSpPr>
        <dsp:cNvPr id="0" name=""/>
        <dsp:cNvSpPr/>
      </dsp:nvSpPr>
      <dsp:spPr>
        <a:xfrm>
          <a:off x="0" y="1823754"/>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4A369E-D60B-4A9C-9B15-3AC5DFD74FCB}">
      <dsp:nvSpPr>
        <dsp:cNvPr id="0" name=""/>
        <dsp:cNvSpPr/>
      </dsp:nvSpPr>
      <dsp:spPr>
        <a:xfrm>
          <a:off x="427557" y="164663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t>数据归约</a:t>
          </a:r>
        </a:p>
      </dsp:txBody>
      <dsp:txXfrm>
        <a:off x="444850" y="1663928"/>
        <a:ext cx="1392967"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F4EB7-CC35-4B5B-BB3D-A1004CE82354}">
      <dsp:nvSpPr>
        <dsp:cNvPr id="0" name=""/>
        <dsp:cNvSpPr/>
      </dsp:nvSpPr>
      <dsp:spPr>
        <a:xfrm>
          <a:off x="3591957" y="1392700"/>
          <a:ext cx="1684497" cy="584701"/>
        </a:xfrm>
        <a:custGeom>
          <a:avLst/>
          <a:gdLst/>
          <a:ahLst/>
          <a:cxnLst/>
          <a:rect l="0" t="0" r="0" b="0"/>
          <a:pathLst>
            <a:path>
              <a:moveTo>
                <a:pt x="0" y="0"/>
              </a:moveTo>
              <a:lnTo>
                <a:pt x="0" y="292350"/>
              </a:lnTo>
              <a:lnTo>
                <a:pt x="1684497" y="292350"/>
              </a:lnTo>
              <a:lnTo>
                <a:pt x="1684497"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1907460" y="1392700"/>
          <a:ext cx="1684497" cy="584701"/>
        </a:xfrm>
        <a:custGeom>
          <a:avLst/>
          <a:gdLst/>
          <a:ahLst/>
          <a:cxnLst/>
          <a:rect l="0" t="0" r="0" b="0"/>
          <a:pathLst>
            <a:path>
              <a:moveTo>
                <a:pt x="1684497" y="0"/>
              </a:moveTo>
              <a:lnTo>
                <a:pt x="1684497" y="292350"/>
              </a:lnTo>
              <a:lnTo>
                <a:pt x="0" y="292350"/>
              </a:lnTo>
              <a:lnTo>
                <a:pt x="0"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2895884" y="554"/>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2895884" y="554"/>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2199810" y="251140"/>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协同过滤算法</a:t>
          </a:r>
        </a:p>
      </dsp:txBody>
      <dsp:txXfrm>
        <a:off x="2199810" y="251140"/>
        <a:ext cx="2784293" cy="890973"/>
      </dsp:txXfrm>
    </dsp:sp>
    <dsp:sp modelId="{A37F61E7-1682-4480-A63E-A639190F95D2}">
      <dsp:nvSpPr>
        <dsp:cNvPr id="0" name=""/>
        <dsp:cNvSpPr/>
      </dsp:nvSpPr>
      <dsp:spPr>
        <a:xfrm>
          <a:off x="1211386"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211386"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515313"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基于物品</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515313" y="2227988"/>
        <a:ext cx="2784293" cy="890973"/>
      </dsp:txXfrm>
    </dsp:sp>
    <dsp:sp modelId="{619F25F1-3924-4523-B036-E48361A0E714}">
      <dsp:nvSpPr>
        <dsp:cNvPr id="0" name=""/>
        <dsp:cNvSpPr/>
      </dsp:nvSpPr>
      <dsp:spPr>
        <a:xfrm>
          <a:off x="4580381"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80381"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3884308"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en-US" altLang="zh-CN" sz="2000" kern="1200" dirty="0"/>
            <a:t>ALS</a:t>
          </a:r>
        </a:p>
        <a:p>
          <a:pPr marL="0" lvl="0" indent="0" algn="ctr" defTabSz="889000">
            <a:lnSpc>
              <a:spcPct val="90000"/>
            </a:lnSpc>
            <a:spcBef>
              <a:spcPct val="0"/>
            </a:spcBef>
            <a:spcAft>
              <a:spcPct val="35000"/>
            </a:spcAft>
            <a:buNone/>
          </a:pPr>
          <a:r>
            <a:rPr lang="zh-CN" altLang="zh-CN" sz="2000" kern="1200" dirty="0"/>
            <a:t>矩阵分解算法</a:t>
          </a:r>
          <a:endParaRPr lang="zh-CN" altLang="en-US" sz="2000" kern="1200" dirty="0"/>
        </a:p>
      </dsp:txBody>
      <dsp:txXfrm>
        <a:off x="3884308" y="2227988"/>
        <a:ext cx="2784293" cy="8909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F3CBC-13B1-425E-8513-36236B8960C9}">
      <dsp:nvSpPr>
        <dsp:cNvPr id="0" name=""/>
        <dsp:cNvSpPr/>
      </dsp:nvSpPr>
      <dsp:spPr>
        <a:xfrm>
          <a:off x="2666952" y="0"/>
          <a:ext cx="2268066" cy="88726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构建评分矩阵</a:t>
          </a:r>
          <a:r>
            <a:rPr lang="en-US" altLang="zh-CN" sz="1800" kern="1200" dirty="0"/>
            <a:t>X</a:t>
          </a:r>
          <a:endParaRPr lang="zh-CN" altLang="en-US" sz="1800" kern="1200" dirty="0"/>
        </a:p>
      </dsp:txBody>
      <dsp:txXfrm>
        <a:off x="2692939" y="25987"/>
        <a:ext cx="2216092" cy="835288"/>
      </dsp:txXfrm>
    </dsp:sp>
    <dsp:sp modelId="{50B7CE7A-7CC5-4B9F-B38A-75EE404E8589}">
      <dsp:nvSpPr>
        <dsp:cNvPr id="0" name=""/>
        <dsp:cNvSpPr/>
      </dsp:nvSpPr>
      <dsp:spPr>
        <a:xfrm rot="5400000">
          <a:off x="3634624" y="909444"/>
          <a:ext cx="332723" cy="3992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3681206" y="942717"/>
        <a:ext cx="239560" cy="232906"/>
      </dsp:txXfrm>
    </dsp:sp>
    <dsp:sp modelId="{F3CBBA6D-D72D-4C84-9EB4-61E731419ABE}">
      <dsp:nvSpPr>
        <dsp:cNvPr id="0" name=""/>
        <dsp:cNvSpPr/>
      </dsp:nvSpPr>
      <dsp:spPr>
        <a:xfrm>
          <a:off x="2666952" y="1330894"/>
          <a:ext cx="2268066" cy="8872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构建物品相似度矩阵</a:t>
          </a:r>
          <a:r>
            <a:rPr lang="en-US" altLang="zh-CN" sz="1800" kern="1200" dirty="0"/>
            <a:t>Y</a:t>
          </a:r>
          <a:endParaRPr lang="zh-CN" altLang="en-US" sz="1800" kern="1200" dirty="0"/>
        </a:p>
      </dsp:txBody>
      <dsp:txXfrm>
        <a:off x="2692939" y="1356881"/>
        <a:ext cx="2216092" cy="835288"/>
      </dsp:txXfrm>
    </dsp:sp>
    <dsp:sp modelId="{9D32CDC0-EEBE-43F0-9201-9363F7F7DFDC}">
      <dsp:nvSpPr>
        <dsp:cNvPr id="0" name=""/>
        <dsp:cNvSpPr/>
      </dsp:nvSpPr>
      <dsp:spPr>
        <a:xfrm rot="5400000">
          <a:off x="3634624" y="2240339"/>
          <a:ext cx="332723" cy="3992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3681206" y="2273612"/>
        <a:ext cx="239560" cy="232906"/>
      </dsp:txXfrm>
    </dsp:sp>
    <dsp:sp modelId="{4099BE27-6C80-41E6-8622-467134FD5BEE}">
      <dsp:nvSpPr>
        <dsp:cNvPr id="0" name=""/>
        <dsp:cNvSpPr/>
      </dsp:nvSpPr>
      <dsp:spPr>
        <a:xfrm>
          <a:off x="2666952" y="2661788"/>
          <a:ext cx="2268066" cy="88726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分值：</a:t>
          </a:r>
          <a14:m xmlns:a14="http://schemas.microsoft.com/office/drawing/2010/main">
            <m:oMath xmlns:m="http://schemas.openxmlformats.org/officeDocument/2006/math">
              <m:r>
                <a:rPr lang="en-US" altLang="zh-CN" sz="1800" i="1" kern="1200" smtClean="0">
                  <a:latin typeface="Cambria Math" panose="02040503050406030204" pitchFamily="18" charset="0"/>
                  <a:ea typeface="微软雅黑" panose="020B0503020204020204" pitchFamily="34" charset="-122"/>
                  <a:cs typeface="+mn-ea"/>
                  <a:sym typeface="+mn-lt"/>
                </a:rPr>
                <m:t>𝐴</m:t>
              </m:r>
              <m:r>
                <a:rPr lang="en-US" altLang="zh-CN" sz="1800" i="1" kern="1200" smtClean="0">
                  <a:latin typeface="Cambria Math" panose="02040503050406030204" pitchFamily="18" charset="0"/>
                  <a:ea typeface="微软雅黑" panose="020B0503020204020204" pitchFamily="34" charset="-122"/>
                  <a:cs typeface="+mn-ea"/>
                  <a:sym typeface="+mn-lt"/>
                </a:rPr>
                <m:t>=</m:t>
              </m:r>
              <m:r>
                <a:rPr lang="en-US" altLang="zh-CN" sz="1800" b="0" i="1" kern="1200" smtClean="0">
                  <a:latin typeface="Cambria Math" panose="02040503050406030204" pitchFamily="18" charset="0"/>
                  <a:ea typeface="微软雅黑" panose="020B0503020204020204" pitchFamily="34" charset="-122"/>
                  <a:cs typeface="+mn-ea"/>
                  <a:sym typeface="+mn-lt"/>
                </a:rPr>
                <m:t>𝑋</m:t>
              </m:r>
              <m:r>
                <a:rPr lang="en-US" altLang="zh-CN" sz="1800" b="0" i="1" kern="1200" smtClean="0">
                  <a:latin typeface="Cambria Math" panose="02040503050406030204" pitchFamily="18" charset="0"/>
                  <a:ea typeface="微软雅黑" panose="020B0503020204020204" pitchFamily="34" charset="-122"/>
                  <a:cs typeface="+mn-ea"/>
                  <a:sym typeface="+mn-lt"/>
                </a:rPr>
                <m:t>∗</m:t>
              </m:r>
              <m:sSup>
                <m:sSupPr>
                  <m:ctrlPr>
                    <a:rPr lang="en-US" altLang="zh-CN" sz="1800" b="0" i="1" kern="1200" smtClean="0">
                      <a:latin typeface="Cambria Math" panose="02040503050406030204" pitchFamily="18" charset="0"/>
                      <a:ea typeface="微软雅黑" panose="020B0503020204020204" pitchFamily="34" charset="-122"/>
                      <a:cs typeface="+mn-ea"/>
                      <a:sym typeface="+mn-lt"/>
                    </a:rPr>
                  </m:ctrlPr>
                </m:sSupPr>
                <m:e>
                  <m:r>
                    <a:rPr lang="en-US" altLang="zh-CN" sz="1800" b="0" i="1" kern="1200" smtClean="0">
                      <a:latin typeface="Cambria Math" panose="02040503050406030204" pitchFamily="18" charset="0"/>
                      <a:ea typeface="微软雅黑" panose="020B0503020204020204" pitchFamily="34" charset="-122"/>
                      <a:cs typeface="+mn-ea"/>
                      <a:sym typeface="+mn-lt"/>
                    </a:rPr>
                    <m:t>𝑌</m:t>
                  </m:r>
                </m:e>
                <m:sup>
                  <m:r>
                    <a:rPr lang="en-US" altLang="zh-CN" sz="1800" b="0" i="1" kern="1200" smtClean="0">
                      <a:latin typeface="Cambria Math" panose="02040503050406030204" pitchFamily="18" charset="0"/>
                      <a:ea typeface="微软雅黑" panose="020B0503020204020204" pitchFamily="34" charset="-122"/>
                      <a:cs typeface="+mn-ea"/>
                      <a:sym typeface="+mn-lt"/>
                    </a:rPr>
                    <m:t>𝑇</m:t>
                  </m:r>
                </m:sup>
              </m:sSup>
            </m:oMath>
          </a14:m>
          <a:endParaRPr lang="zh-CN" altLang="en-US" sz="1800" kern="1200" dirty="0"/>
        </a:p>
      </dsp:txBody>
      <dsp:txXfrm>
        <a:off x="2692939" y="2687775"/>
        <a:ext cx="2216092" cy="835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F3CBC-13B1-425E-8513-36236B8960C9}">
      <dsp:nvSpPr>
        <dsp:cNvPr id="0" name=""/>
        <dsp:cNvSpPr/>
      </dsp:nvSpPr>
      <dsp:spPr>
        <a:xfrm>
          <a:off x="2666952" y="0"/>
          <a:ext cx="2268066" cy="88726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构建评分矩阵</a:t>
          </a:r>
          <a:r>
            <a:rPr lang="en-US" altLang="zh-CN" sz="1800" kern="1200" dirty="0"/>
            <a:t>X</a:t>
          </a:r>
          <a:endParaRPr lang="zh-CN" altLang="en-US" sz="1800" kern="1200" dirty="0"/>
        </a:p>
      </dsp:txBody>
      <dsp:txXfrm>
        <a:off x="2692939" y="25987"/>
        <a:ext cx="2216092" cy="835288"/>
      </dsp:txXfrm>
    </dsp:sp>
    <dsp:sp modelId="{50B7CE7A-7CC5-4B9F-B38A-75EE404E8589}">
      <dsp:nvSpPr>
        <dsp:cNvPr id="0" name=""/>
        <dsp:cNvSpPr/>
      </dsp:nvSpPr>
      <dsp:spPr>
        <a:xfrm rot="5400000">
          <a:off x="3634624" y="909444"/>
          <a:ext cx="332723" cy="3992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3681206" y="942717"/>
        <a:ext cx="239560" cy="232906"/>
      </dsp:txXfrm>
    </dsp:sp>
    <dsp:sp modelId="{F3CBBA6D-D72D-4C84-9EB4-61E731419ABE}">
      <dsp:nvSpPr>
        <dsp:cNvPr id="0" name=""/>
        <dsp:cNvSpPr/>
      </dsp:nvSpPr>
      <dsp:spPr>
        <a:xfrm>
          <a:off x="2666952" y="1330894"/>
          <a:ext cx="2268066" cy="8872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构建物品相似度矩阵</a:t>
          </a:r>
          <a:r>
            <a:rPr lang="en-US" altLang="zh-CN" sz="1800" kern="1200" dirty="0"/>
            <a:t>Y</a:t>
          </a:r>
          <a:endParaRPr lang="zh-CN" altLang="en-US" sz="1800" kern="1200" dirty="0"/>
        </a:p>
      </dsp:txBody>
      <dsp:txXfrm>
        <a:off x="2692939" y="1356881"/>
        <a:ext cx="2216092" cy="835288"/>
      </dsp:txXfrm>
    </dsp:sp>
    <dsp:sp modelId="{9D32CDC0-EEBE-43F0-9201-9363F7F7DFDC}">
      <dsp:nvSpPr>
        <dsp:cNvPr id="0" name=""/>
        <dsp:cNvSpPr/>
      </dsp:nvSpPr>
      <dsp:spPr>
        <a:xfrm rot="5400000">
          <a:off x="3634624" y="2240339"/>
          <a:ext cx="332723" cy="3992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3681206" y="2273612"/>
        <a:ext cx="239560" cy="232906"/>
      </dsp:txXfrm>
    </dsp:sp>
    <dsp:sp modelId="{4099BE27-6C80-41E6-8622-467134FD5BEE}">
      <dsp:nvSpPr>
        <dsp:cNvPr id="0" name=""/>
        <dsp:cNvSpPr/>
      </dsp:nvSpPr>
      <dsp:spPr>
        <a:xfrm>
          <a:off x="2666952" y="2661788"/>
          <a:ext cx="2268066" cy="88726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分值：</a:t>
          </a:r>
          <a14:m xmlns:a14="http://schemas.microsoft.com/office/drawing/2010/main">
            <m:oMath xmlns:m="http://schemas.openxmlformats.org/officeDocument/2006/math">
              <m:r>
                <a:rPr lang="en-US" altLang="zh-CN" sz="1800" i="1" kern="1200" smtClean="0">
                  <a:latin typeface="Cambria Math" panose="02040503050406030204" pitchFamily="18" charset="0"/>
                  <a:ea typeface="微软雅黑" panose="020B0503020204020204" pitchFamily="34" charset="-122"/>
                  <a:cs typeface="+mn-ea"/>
                  <a:sym typeface="+mn-lt"/>
                </a:rPr>
                <m:t>𝐴</m:t>
              </m:r>
              <m:r>
                <a:rPr lang="en-US" altLang="zh-CN" sz="1800" i="1" kern="1200" smtClean="0">
                  <a:latin typeface="Cambria Math" panose="02040503050406030204" pitchFamily="18" charset="0"/>
                  <a:ea typeface="微软雅黑" panose="020B0503020204020204" pitchFamily="34" charset="-122"/>
                  <a:cs typeface="+mn-ea"/>
                  <a:sym typeface="+mn-lt"/>
                </a:rPr>
                <m:t>=</m:t>
              </m:r>
              <m:r>
                <a:rPr lang="en-US" altLang="zh-CN" sz="1800" b="0" i="1" kern="1200" smtClean="0">
                  <a:latin typeface="Cambria Math" panose="02040503050406030204" pitchFamily="18" charset="0"/>
                  <a:ea typeface="微软雅黑" panose="020B0503020204020204" pitchFamily="34" charset="-122"/>
                  <a:cs typeface="+mn-ea"/>
                  <a:sym typeface="+mn-lt"/>
                </a:rPr>
                <m:t>𝑋</m:t>
              </m:r>
              <m:r>
                <a:rPr lang="en-US" altLang="zh-CN" sz="1800" b="0" i="1" kern="1200" smtClean="0">
                  <a:latin typeface="Cambria Math" panose="02040503050406030204" pitchFamily="18" charset="0"/>
                  <a:ea typeface="微软雅黑" panose="020B0503020204020204" pitchFamily="34" charset="-122"/>
                  <a:cs typeface="+mn-ea"/>
                  <a:sym typeface="+mn-lt"/>
                </a:rPr>
                <m:t>∗</m:t>
              </m:r>
              <m:sSup>
                <m:sSupPr>
                  <m:ctrlPr>
                    <a:rPr lang="en-US" altLang="zh-CN" sz="1800" b="0" i="1" kern="1200" smtClean="0">
                      <a:latin typeface="Cambria Math" panose="02040503050406030204" pitchFamily="18" charset="0"/>
                      <a:ea typeface="微软雅黑" panose="020B0503020204020204" pitchFamily="34" charset="-122"/>
                      <a:cs typeface="+mn-ea"/>
                      <a:sym typeface="+mn-lt"/>
                    </a:rPr>
                  </m:ctrlPr>
                </m:sSupPr>
                <m:e>
                  <m:r>
                    <a:rPr lang="en-US" altLang="zh-CN" sz="1800" b="0" i="1" kern="1200" smtClean="0">
                      <a:latin typeface="Cambria Math" panose="02040503050406030204" pitchFamily="18" charset="0"/>
                      <a:ea typeface="微软雅黑" panose="020B0503020204020204" pitchFamily="34" charset="-122"/>
                      <a:cs typeface="+mn-ea"/>
                      <a:sym typeface="+mn-lt"/>
                    </a:rPr>
                    <m:t>𝑌</m:t>
                  </m:r>
                </m:e>
                <m:sup>
                  <m:r>
                    <a:rPr lang="en-US" altLang="zh-CN" sz="1800" b="0" i="1" kern="1200" smtClean="0">
                      <a:latin typeface="Cambria Math" panose="02040503050406030204" pitchFamily="18" charset="0"/>
                      <a:ea typeface="微软雅黑" panose="020B0503020204020204" pitchFamily="34" charset="-122"/>
                      <a:cs typeface="+mn-ea"/>
                      <a:sym typeface="+mn-lt"/>
                    </a:rPr>
                    <m:t>𝑇</m:t>
                  </m:r>
                </m:sup>
              </m:sSup>
            </m:oMath>
          </a14:m>
          <a:endParaRPr lang="zh-CN" altLang="en-US" sz="1800" kern="1200" dirty="0"/>
        </a:p>
      </dsp:txBody>
      <dsp:txXfrm>
        <a:off x="2692939" y="2687775"/>
        <a:ext cx="2216092" cy="8352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F3CBC-13B1-425E-8513-36236B8960C9}">
      <dsp:nvSpPr>
        <dsp:cNvPr id="0" name=""/>
        <dsp:cNvSpPr/>
      </dsp:nvSpPr>
      <dsp:spPr>
        <a:xfrm>
          <a:off x="2666952" y="0"/>
          <a:ext cx="2268066" cy="88726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构建评分矩阵</a:t>
          </a:r>
          <a:r>
            <a:rPr lang="en-US" altLang="zh-CN" sz="1800" kern="1200" dirty="0"/>
            <a:t>X</a:t>
          </a:r>
          <a:endParaRPr lang="zh-CN" altLang="en-US" sz="1800" kern="1200" dirty="0"/>
        </a:p>
      </dsp:txBody>
      <dsp:txXfrm>
        <a:off x="2692939" y="25987"/>
        <a:ext cx="2216092" cy="835288"/>
      </dsp:txXfrm>
    </dsp:sp>
    <dsp:sp modelId="{50B7CE7A-7CC5-4B9F-B38A-75EE404E8589}">
      <dsp:nvSpPr>
        <dsp:cNvPr id="0" name=""/>
        <dsp:cNvSpPr/>
      </dsp:nvSpPr>
      <dsp:spPr>
        <a:xfrm rot="5400000">
          <a:off x="3634624" y="909444"/>
          <a:ext cx="332723" cy="3992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3681206" y="942717"/>
        <a:ext cx="239560" cy="232906"/>
      </dsp:txXfrm>
    </dsp:sp>
    <dsp:sp modelId="{F3CBBA6D-D72D-4C84-9EB4-61E731419ABE}">
      <dsp:nvSpPr>
        <dsp:cNvPr id="0" name=""/>
        <dsp:cNvSpPr/>
      </dsp:nvSpPr>
      <dsp:spPr>
        <a:xfrm>
          <a:off x="2666952" y="1330894"/>
          <a:ext cx="2268066" cy="8872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构建物品相似度矩阵</a:t>
          </a:r>
          <a:r>
            <a:rPr lang="en-US" altLang="zh-CN" sz="1800" kern="1200" dirty="0"/>
            <a:t>Y</a:t>
          </a:r>
          <a:endParaRPr lang="zh-CN" altLang="en-US" sz="1800" kern="1200" dirty="0"/>
        </a:p>
      </dsp:txBody>
      <dsp:txXfrm>
        <a:off x="2692939" y="1356881"/>
        <a:ext cx="2216092" cy="835288"/>
      </dsp:txXfrm>
    </dsp:sp>
    <dsp:sp modelId="{9D32CDC0-EEBE-43F0-9201-9363F7F7DFDC}">
      <dsp:nvSpPr>
        <dsp:cNvPr id="0" name=""/>
        <dsp:cNvSpPr/>
      </dsp:nvSpPr>
      <dsp:spPr>
        <a:xfrm rot="5400000">
          <a:off x="3634624" y="2240339"/>
          <a:ext cx="332723" cy="3992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3681206" y="2273612"/>
        <a:ext cx="239560" cy="232906"/>
      </dsp:txXfrm>
    </dsp:sp>
    <dsp:sp modelId="{4099BE27-6C80-41E6-8622-467134FD5BEE}">
      <dsp:nvSpPr>
        <dsp:cNvPr id="0" name=""/>
        <dsp:cNvSpPr/>
      </dsp:nvSpPr>
      <dsp:spPr>
        <a:xfrm>
          <a:off x="2666952" y="2661788"/>
          <a:ext cx="2268066" cy="88726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分值：</a:t>
          </a:r>
          <a14:m xmlns:a14="http://schemas.microsoft.com/office/drawing/2010/main">
            <m:oMath xmlns:m="http://schemas.openxmlformats.org/officeDocument/2006/math">
              <m:r>
                <a:rPr lang="en-US" altLang="zh-CN" sz="1800" i="1" kern="1200" smtClean="0">
                  <a:latin typeface="Cambria Math" panose="02040503050406030204" pitchFamily="18" charset="0"/>
                  <a:ea typeface="微软雅黑" panose="020B0503020204020204" pitchFamily="34" charset="-122"/>
                  <a:cs typeface="+mn-ea"/>
                  <a:sym typeface="+mn-lt"/>
                </a:rPr>
                <m:t>𝐴</m:t>
              </m:r>
              <m:r>
                <a:rPr lang="en-US" altLang="zh-CN" sz="1800" i="1" kern="1200" smtClean="0">
                  <a:latin typeface="Cambria Math" panose="02040503050406030204" pitchFamily="18" charset="0"/>
                  <a:ea typeface="微软雅黑" panose="020B0503020204020204" pitchFamily="34" charset="-122"/>
                  <a:cs typeface="+mn-ea"/>
                  <a:sym typeface="+mn-lt"/>
                </a:rPr>
                <m:t>=</m:t>
              </m:r>
              <m:r>
                <a:rPr lang="en-US" altLang="zh-CN" sz="1800" b="0" i="1" kern="1200" smtClean="0">
                  <a:latin typeface="Cambria Math" panose="02040503050406030204" pitchFamily="18" charset="0"/>
                  <a:ea typeface="微软雅黑" panose="020B0503020204020204" pitchFamily="34" charset="-122"/>
                  <a:cs typeface="+mn-ea"/>
                  <a:sym typeface="+mn-lt"/>
                </a:rPr>
                <m:t>𝑋</m:t>
              </m:r>
              <m:r>
                <a:rPr lang="en-US" altLang="zh-CN" sz="1800" b="0" i="1" kern="1200" smtClean="0">
                  <a:latin typeface="Cambria Math" panose="02040503050406030204" pitchFamily="18" charset="0"/>
                  <a:ea typeface="微软雅黑" panose="020B0503020204020204" pitchFamily="34" charset="-122"/>
                  <a:cs typeface="+mn-ea"/>
                  <a:sym typeface="+mn-lt"/>
                </a:rPr>
                <m:t>∗</m:t>
              </m:r>
              <m:sSup>
                <m:sSupPr>
                  <m:ctrlPr>
                    <a:rPr lang="en-US" altLang="zh-CN" sz="1800" b="0" i="1" kern="1200" smtClean="0">
                      <a:latin typeface="Cambria Math" panose="02040503050406030204" pitchFamily="18" charset="0"/>
                      <a:ea typeface="微软雅黑" panose="020B0503020204020204" pitchFamily="34" charset="-122"/>
                      <a:cs typeface="+mn-ea"/>
                      <a:sym typeface="+mn-lt"/>
                    </a:rPr>
                  </m:ctrlPr>
                </m:sSupPr>
                <m:e>
                  <m:r>
                    <a:rPr lang="en-US" altLang="zh-CN" sz="1800" b="0" i="1" kern="1200" smtClean="0">
                      <a:latin typeface="Cambria Math" panose="02040503050406030204" pitchFamily="18" charset="0"/>
                      <a:ea typeface="微软雅黑" panose="020B0503020204020204" pitchFamily="34" charset="-122"/>
                      <a:cs typeface="+mn-ea"/>
                      <a:sym typeface="+mn-lt"/>
                    </a:rPr>
                    <m:t>𝑌</m:t>
                  </m:r>
                </m:e>
                <m:sup>
                  <m:r>
                    <a:rPr lang="en-US" altLang="zh-CN" sz="1800" b="0" i="1" kern="1200" smtClean="0">
                      <a:latin typeface="Cambria Math" panose="02040503050406030204" pitchFamily="18" charset="0"/>
                      <a:ea typeface="微软雅黑" panose="020B0503020204020204" pitchFamily="34" charset="-122"/>
                      <a:cs typeface="+mn-ea"/>
                      <a:sym typeface="+mn-lt"/>
                    </a:rPr>
                    <m:t>𝑇</m:t>
                  </m:r>
                </m:sup>
              </m:sSup>
            </m:oMath>
          </a14:m>
          <a:endParaRPr lang="zh-CN" altLang="en-US" sz="1800" kern="1200" dirty="0"/>
        </a:p>
      </dsp:txBody>
      <dsp:txXfrm>
        <a:off x="2692939" y="2687775"/>
        <a:ext cx="2216092" cy="835288"/>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1">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linDir" val="fromT"/>
                  <dgm:param type="chAlign" val="r"/>
                </dgm:alg>
              </dgm:if>
              <dgm:if name="Name18" func="var" arg="hierBranch" op="equ" val="r">
                <dgm:alg type="hierChild">
                  <dgm:param type="linDir" val="fromT"/>
                  <dgm:param type="chAlign" val="l"/>
                </dgm:alg>
              </dgm:if>
              <dgm:if name="Name19" func="var" arg="hierBranch" op="equ" val="hang">
                <dgm:choose name="Name20">
                  <dgm:if name="Name21" func="var" arg="dir" op="equ" val="norm">
                    <dgm:alg type="hierChild">
                      <dgm:param type="linDir" val="fromL"/>
                      <dgm:param type="chAlign" val="l"/>
                      <dgm:param type="secLinDir" val="fromT"/>
                      <dgm:param type="secChAlign" val="t"/>
                    </dgm:alg>
                  </dgm:if>
                  <dgm:else name="Name22">
                    <dgm:alg type="hierChild">
                      <dgm:param type="linDir" val="fromR"/>
                      <dgm:param type="chAlign" val="l"/>
                      <dgm:param type="secLinDir" val="fromT"/>
                      <dgm:param type="secChAlign" val="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33"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34">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if name="Name35" func="var" arg="hierBranch" op="equ" val="init">
                      <dgm:choose name="Name36">
                        <dgm:if name="Name37" axis="self" func="depth" op="lte" val="2">
                          <dgm:choose name="Name38">
                            <dgm:if name="Name39"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40"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41">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else name="Name42">
                          <dgm:choose name="Name43">
                            <dgm:if name="Name44" axis="par des" func="maxDepth" op="lte" val="1">
                              <dgm:choose name="Name45">
                                <dgm:if name="Name4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4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48">
                                  <dgm:alg type="conn">
                                    <dgm:param type="srcNode" val="bottomArc2"/>
                                    <dgm:param type="dstNode" val="topConnNode2"/>
                                    <dgm:param type="dim" val="1D"/>
                                    <dgm:param type="endSty" val="noArr"/>
                                    <dgm:param type="connRout" val="bend"/>
                                    <dgm:param type="begPts" val="bCtr"/>
                                    <dgm:param type="endPts" val="bL bR"/>
                                  </dgm:alg>
                                </dgm:else>
                              </dgm:choose>
                            </dgm:if>
                            <dgm:else name="Name49">
                              <dgm:choose name="Name50">
                                <dgm:if name="Name51"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52"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53">
                                  <dgm:alg type="conn">
                                    <dgm:param type="srcNode" val="bottomArc2"/>
                                    <dgm:param type="dstNode" val="topArc2"/>
                                    <dgm:param type="dim" val="1D"/>
                                    <dgm:param type="endSty" val="noArr"/>
                                    <dgm:param type="connRout" val="bend"/>
                                    <dgm:param type="begPts" val="bCtr"/>
                                    <dgm:param type="endPts" val="tCtr"/>
                                    <dgm:param type="bendPt" val="end"/>
                                  </dgm:alg>
                                </dgm:else>
                              </dgm:choose>
                            </dgm:else>
                          </dgm:choose>
                        </dgm:else>
                      </dgm:choose>
                    </dgm:if>
                    <dgm:else name="Name54">
                      <dgm:choose name="Name55">
                        <dgm:if name="Name5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5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58">
                          <dgm:alg type="conn">
                            <dgm:param type="srcNode" val="bottomArc2"/>
                            <dgm:param type="dstNode" val="topConnNode2"/>
                            <dgm:param type="dim" val="1D"/>
                            <dgm:param type="endSty" val="noArr"/>
                            <dgm:param type="connRout" val="bend"/>
                            <dgm:param type="begPts" val="bCtr"/>
                            <dgm:param type="endPts" val="bL bR"/>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linDir" val="fromT"/>
                        <dgm:param type="chAlign" val="r"/>
                      </dgm:alg>
                    </dgm:if>
                    <dgm:if name="Name75" func="var" arg="hierBranch" op="equ" val="r">
                      <dgm:alg type="hierChild">
                        <dgm:param type="linDir" val="fromT"/>
                        <dgm:param type="chAlign" val="l"/>
                      </dgm:alg>
                    </dgm:if>
                    <dgm:if name="Name76" func="var" arg="hierBranch" op="equ" val="hang">
                      <dgm:choose name="Name77">
                        <dgm:if name="Name78" func="var" arg="dir" op="equ" val="norm">
                          <dgm:alg type="hierChild">
                            <dgm:param type="linDir" val="fromL"/>
                            <dgm:param type="chAlign" val="l"/>
                            <dgm:param type="secLinDir" val="fromT"/>
                            <dgm:param type="secChAlign" val="t"/>
                          </dgm:alg>
                        </dgm:if>
                        <dgm:else name="Name79">
                          <dgm:alg type="hierChild">
                            <dgm:param type="linDir" val="fromR"/>
                            <dgm:param type="chAlign" val="l"/>
                            <dgm:param type="secLinDir" val="fromT"/>
                            <dgm:param type="secChAlign" val="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linDir" val="fromT"/>
                            <dgm:param type="chAlign" val="l"/>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linDir" val="fromL"/>
                        <dgm:param type="chAlign" val="l"/>
                        <dgm:param type="secLinDir" val="fromT"/>
                        <dgm:param type="secChAlign" val="t"/>
                      </dgm:alg>
                    </dgm:if>
                    <dgm:else name="Name95">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linDir" val="fromL"/>
                  <dgm:param type="chAlign" val="l"/>
                  <dgm:param type="secLinDir" val="fromT"/>
                  <dgm:param type="secChAlign" val="t"/>
                </dgm:alg>
              </dgm:if>
              <dgm:else name="Name99">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srcNode" val="bottomArc1"/>
                        <dgm:param type="dstNode" val="topConnNode3"/>
                        <dgm:param type="dim" val="1D"/>
                        <dgm:param type="endSty" val="noArr"/>
                        <dgm:param type="connRout" val="bend"/>
                        <dgm:param type="begPts" val="bCtr"/>
                        <dgm:param type="endPts" val="bL bR"/>
                      </dgm:alg>
                    </dgm:if>
                    <dgm:if name="Name104" axis="par" ptType="asst" func="cnt" op="equ" val="1">
                      <dgm:alg type="conn">
                        <dgm:param type="srcNode" val="bottomArc3"/>
                        <dgm:param type="dstNode" val="topConnNode3"/>
                        <dgm:param type="dim" val="1D"/>
                        <dgm:param type="endSty" val="noArr"/>
                        <dgm:param type="connRout" val="bend"/>
                        <dgm:param type="begPts" val="bCtr"/>
                        <dgm:param type="endPts" val="bL bR"/>
                      </dgm:alg>
                    </dgm:if>
                    <dgm:else name="Name105">
                      <dgm:alg type="conn">
                        <dgm:param type="srcNode" val="bottomArc2"/>
                        <dgm:param type="dstNode" val="topConnNode3"/>
                        <dgm:param type="dim" val="1D"/>
                        <dgm:param type="endSty" val="noArr"/>
                        <dgm:param type="connRout" val="bend"/>
                        <dgm:param type="begPts" val="bCtr"/>
                        <dgm:param type="endPts" val="bL bR"/>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linDir" val="fromT"/>
                        <dgm:param type="chAlign" val="r"/>
                      </dgm:alg>
                    </dgm:if>
                    <dgm:if name="Name123" func="var" arg="hierBranch" op="equ" val="r">
                      <dgm:alg type="hierChild">
                        <dgm:param type="linDir" val="fromT"/>
                        <dgm:param type="chAlign" val="l"/>
                      </dgm:alg>
                    </dgm:if>
                    <dgm:if name="Name124" func="var" arg="hierBranch" op="equ" val="hang">
                      <dgm:choose name="Name125">
                        <dgm:if name="Name126" func="var" arg="dir" op="equ" val="norm">
                          <dgm:alg type="hierChild">
                            <dgm:param type="linDir" val="fromL"/>
                            <dgm:param type="chAlign" val="l"/>
                            <dgm:param type="secLinDir" val="fromT"/>
                            <dgm:param type="secChAlign" val="t"/>
                          </dgm:alg>
                        </dgm:if>
                        <dgm:else name="Name127">
                          <dgm:alg type="hierChild">
                            <dgm:param type="linDir" val="fromR"/>
                            <dgm:param type="chAlign" val="l"/>
                            <dgm:param type="secLinDir" val="fromT"/>
                            <dgm:param type="secChAlign" val="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linDir" val="fromT"/>
                            <dgm:param type="chAlign" val="l"/>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linDir" val="fromL"/>
                        <dgm:param type="chAlign" val="l"/>
                        <dgm:param type="secLinDir" val="fromT"/>
                        <dgm:param type="secChAlign" val="t"/>
                      </dgm:alg>
                    </dgm:if>
                    <dgm:else name="Name140">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8/19/2020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2020/8/19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32</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p:cNvPicPr>
            <a:picLocks noChangeAspect="1"/>
          </p:cNvPicPr>
          <p:nvPr userDrawn="1"/>
        </p:nvPicPr>
        <p:blipFill>
          <a:blip r:embed="rId4"/>
          <a:stretch>
            <a:fillRect/>
          </a:stretch>
        </p:blipFill>
        <p:spPr>
          <a:xfrm>
            <a:off x="0" y="0"/>
            <a:ext cx="12192000" cy="3544357"/>
          </a:xfrm>
          <a:prstGeom prst="rect">
            <a:avLst/>
          </a:prstGeom>
        </p:spPr>
      </p:pic>
      <p:sp>
        <p:nvSpPr>
          <p:cNvPr id="9" name="Rectangle 8"/>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product.pcpop.com/DC/00000_1.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microsoft.com/office/2007/relationships/hdphoto" Target="../media/hdphoto5.wdp"/><Relationship Id="rId3" Type="http://schemas.openxmlformats.org/officeDocument/2006/relationships/image" Target="../media/image17.png"/><Relationship Id="rId7" Type="http://schemas.openxmlformats.org/officeDocument/2006/relationships/image" Target="../media/image21.png"/><Relationship Id="rId12" Type="http://schemas.microsoft.com/office/2007/relationships/hdphoto" Target="../media/hdphoto3.wdp"/><Relationship Id="rId17" Type="http://schemas.openxmlformats.org/officeDocument/2006/relationships/image" Target="../media/image29.png"/><Relationship Id="rId2" Type="http://schemas.openxmlformats.org/officeDocument/2006/relationships/image" Target="../media/image16.jpeg"/><Relationship Id="rId16" Type="http://schemas.microsoft.com/office/2007/relationships/hdphoto" Target="../media/hdphoto4.wdp"/><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8.pn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Layout" Target="../diagrams/layout4.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58.png"/></Relationships>
</file>

<file path=ppt/slides/_rels/slide4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5.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084" y="0"/>
            <a:ext cx="12207084" cy="3260912"/>
          </a:xfrm>
          <a:prstGeom prst="rect">
            <a:avLst/>
          </a:prstGeom>
        </p:spPr>
      </p:pic>
      <p:sp>
        <p:nvSpPr>
          <p:cNvPr id="36" name="Rectangle 35"/>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概 述</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p:cNvSpPr txBox="1"/>
          <p:nvPr/>
        </p:nvSpPr>
        <p:spPr>
          <a:xfrm>
            <a:off x="4308347" y="3604607"/>
            <a:ext cx="491588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75000"/>
                    <a:lumOff val="25000"/>
                  </a:schemeClr>
                </a:solidFill>
              </a:rPr>
              <a:t>冯永    主讲　　　 黄旺辉      助教</a:t>
            </a:r>
          </a:p>
        </p:txBody>
      </p:sp>
      <p:sp>
        <p:nvSpPr>
          <p:cNvPr id="15" name="Freeform 25"/>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1.3  </a:t>
            </a:r>
            <a:r>
              <a:rPr lang="zh-CN" altLang="en-US" dirty="0"/>
              <a:t>大数据的意义</a:t>
            </a:r>
          </a:p>
        </p:txBody>
      </p:sp>
      <p:sp>
        <p:nvSpPr>
          <p:cNvPr id="5" name="矩形 4"/>
          <p:cNvSpPr/>
          <p:nvPr/>
        </p:nvSpPr>
        <p:spPr>
          <a:xfrm>
            <a:off x="3159760" y="2075180"/>
            <a:ext cx="646176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latin typeface="仿宋" panose="02010609060101010101" pitchFamily="49" charset="-122"/>
                <a:ea typeface="仿宋" panose="02010609060101010101" pitchFamily="49" charset="-122"/>
              </a:rPr>
              <a:t>美国著名管理学家爱德华·戴明所言：“我们信靠上帝。除了上帝，任何人都必须用数据来说话。</a:t>
            </a:r>
            <a:r>
              <a:rPr lang="zh-CN" altLang="zh-CN" sz="1600" dirty="0"/>
              <a:t>”</a:t>
            </a:r>
          </a:p>
        </p:txBody>
      </p:sp>
      <p:sp>
        <p:nvSpPr>
          <p:cNvPr id="6" name="椭圆 5"/>
          <p:cNvSpPr/>
          <p:nvPr/>
        </p:nvSpPr>
        <p:spPr>
          <a:xfrm>
            <a:off x="1629972" y="1769104"/>
            <a:ext cx="1373110" cy="1328422"/>
          </a:xfrm>
          <a:prstGeom prst="ellipse">
            <a:avLst/>
          </a:prstGeom>
          <a:blipFill dpi="0" rotWithShape="1">
            <a:blip r:embed="rId3">
              <a:extLst>
                <a:ext uri="{28A0092B-C50C-407E-A947-70E740481C1C}">
                  <a14:useLocalDpi xmlns:a14="http://schemas.microsoft.com/office/drawing/2010/main" val="0"/>
                </a:ext>
              </a:extLst>
            </a:blip>
            <a:srcRect/>
            <a:stretch>
              <a:fillRect l="-467" t="-3648" r="-1494" b="-419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p:cNvSpPr/>
          <p:nvPr/>
        </p:nvSpPr>
        <p:spPr>
          <a:xfrm>
            <a:off x="1629972" y="3331109"/>
            <a:ext cx="7992376" cy="2934137"/>
          </a:xfrm>
          <a:prstGeom prst="rect">
            <a:avLst/>
          </a:prstGeom>
          <a:ln w="12700">
            <a:solidFill>
              <a:srgbClr val="3D89BC"/>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1</a:t>
            </a:r>
            <a:r>
              <a:rPr lang="zh-CN" altLang="zh-CN" b="1" dirty="0">
                <a:solidFill>
                  <a:srgbClr val="3D89BC"/>
                </a:solidFill>
                <a:latin typeface="仿宋" panose="02010609060101010101" pitchFamily="49" charset="-122"/>
                <a:ea typeface="仿宋" panose="02010609060101010101" pitchFamily="49" charset="-122"/>
              </a:rPr>
              <a:t>）有数据可说</a:t>
            </a:r>
            <a:endParaRPr lang="en-US" altLang="zh-CN" b="1" dirty="0">
              <a:solidFill>
                <a:srgbClr val="3D89BC"/>
              </a:solidFill>
              <a:latin typeface="仿宋" panose="02010609060101010101" pitchFamily="49" charset="-122"/>
              <a:ea typeface="仿宋" panose="02010609060101010101" pitchFamily="49" charset="-122"/>
            </a:endParaRP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在大数据时代，“万物皆数”，“量化一切”，“一切都将被数据化”。人类生活在一个海量、动态、多样的数据世界中，数据无处不在、无时不有、无人不用，数据就像阳光、空气、水分一样常见，好比放大镜、望远镜、显微镜那般重要</a:t>
            </a:r>
            <a:r>
              <a:rPr lang="zh-CN" altLang="zh-CN" sz="1400" dirty="0">
                <a:latin typeface="仿宋" panose="02010609060101010101" pitchFamily="49" charset="-122"/>
                <a:ea typeface="仿宋" panose="02010609060101010101" pitchFamily="49" charset="-122"/>
              </a:rPr>
              <a:t>。</a:t>
            </a:r>
            <a:r>
              <a:rPr lang="en-US" altLang="zh-CN" sz="1400" baseline="30000" dirty="0">
                <a:latin typeface="仿宋" panose="02010609060101010101" pitchFamily="49" charset="-122"/>
                <a:ea typeface="仿宋" panose="02010609060101010101" pitchFamily="49" charset="-122"/>
              </a:rPr>
              <a:t> </a:t>
            </a:r>
          </a:p>
          <a:p>
            <a:pPr>
              <a:lnSpc>
                <a:spcPct val="114000"/>
              </a:lnSpc>
            </a:pP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2</a:t>
            </a:r>
            <a:r>
              <a:rPr lang="zh-CN" altLang="zh-CN" sz="1600" b="1" dirty="0">
                <a:solidFill>
                  <a:srgbClr val="3D89BC"/>
                </a:solidFill>
                <a:latin typeface="仿宋" panose="02010609060101010101" pitchFamily="49" charset="-122"/>
                <a:ea typeface="仿宋" panose="02010609060101010101" pitchFamily="49" charset="-122"/>
              </a:rPr>
              <a:t>）</a:t>
            </a:r>
            <a:r>
              <a:rPr lang="zh-CN" altLang="zh-CN" b="1" dirty="0">
                <a:solidFill>
                  <a:srgbClr val="3D89BC"/>
                </a:solidFill>
                <a:latin typeface="仿宋" panose="02010609060101010101" pitchFamily="49" charset="-122"/>
                <a:ea typeface="仿宋" panose="02010609060101010101" pitchFamily="49" charset="-122"/>
              </a:rPr>
              <a:t>说数据可靠</a:t>
            </a:r>
            <a:endParaRPr lang="zh-CN"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大数据中的“数据”真实可靠，它实质上是表征事物现象的一种符号语言和逻辑关系，其可靠性的数理哲学基础是世界同构原理。世界具有物质统一性，统一的世界中的一切事物都存在着时空一致性的同构关系。这意味着任何事物的属性和规律，只要通过适当编码，均可以通过统一的数字信号表达出来。</a:t>
            </a:r>
            <a:endParaRPr lang="zh-CN" altLang="en-US" sz="14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p>
        </p:txBody>
      </p:sp>
      <p:pic>
        <p:nvPicPr>
          <p:cNvPr id="3"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492049" y="3989078"/>
            <a:ext cx="2561847" cy="1910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8329" y="1169680"/>
            <a:ext cx="9128559"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400" b="1" dirty="0">
                <a:solidFill>
                  <a:srgbClr val="3D89BC"/>
                </a:solidFill>
                <a:latin typeface="仿宋" panose="02010609060101010101" pitchFamily="49" charset="-122"/>
                <a:ea typeface="仿宋" panose="02010609060101010101" pitchFamily="49" charset="-122"/>
              </a:rPr>
              <a:t>风马牛可相及</a:t>
            </a:r>
            <a:endParaRPr lang="en-US" altLang="zh-CN" sz="2400" b="1" dirty="0">
              <a:solidFill>
                <a:srgbClr val="3D89BC"/>
              </a:solidFill>
              <a:latin typeface="仿宋" panose="02010609060101010101" pitchFamily="49" charset="-122"/>
              <a:ea typeface="仿宋" panose="02010609060101010101" pitchFamily="49" charset="-122"/>
            </a:endParaRPr>
          </a:p>
          <a:p>
            <a:endParaRPr lang="zh-CN" altLang="zh-CN" b="1" dirty="0">
              <a:solidFill>
                <a:srgbClr val="3D89BC"/>
              </a:solidFill>
              <a:latin typeface="仿宋" panose="02010609060101010101" pitchFamily="49" charset="-122"/>
              <a:ea typeface="仿宋" panose="02010609060101010101" pitchFamily="49" charset="-122"/>
            </a:endParaRPr>
          </a:p>
          <a:p>
            <a:r>
              <a:rPr lang="en-US" altLang="zh-CN" b="1" dirty="0">
                <a:solidFill>
                  <a:srgbClr val="3D89BC"/>
                </a:solidFill>
                <a:latin typeface="仿宋" panose="02010609060101010101" pitchFamily="49" charset="-122"/>
                <a:ea typeface="仿宋" panose="02010609060101010101" pitchFamily="49" charset="-122"/>
              </a:rPr>
              <a:t>    </a:t>
            </a:r>
            <a:r>
              <a:rPr lang="zh-CN" altLang="zh-CN" dirty="0">
                <a:latin typeface="+mn-ea"/>
              </a:rPr>
              <a:t>在大数据背景下，因海量无限、包罗万象的数据存在，让许多看似毫不相干的现象之间发生一定的关联，使人们能够更简捷、更清晰地认知事物和把握局势。大数据的巨大潜能与作用现在难以进行估量，但揭示事物的相关关系无疑是其真正的价值所在</a:t>
            </a:r>
            <a:r>
              <a:rPr lang="zh-CN" altLang="en-US" dirty="0">
                <a:latin typeface="+mn-ea"/>
              </a:rPr>
              <a:t>。</a:t>
            </a:r>
            <a:endParaRPr lang="zh-CN" altLang="zh-CN" sz="1400" dirty="0">
              <a:latin typeface="+mn-ea"/>
            </a:endParaRPr>
          </a:p>
        </p:txBody>
      </p:sp>
      <p:sp>
        <p:nvSpPr>
          <p:cNvPr id="5" name="矩形 4"/>
          <p:cNvSpPr/>
          <p:nvPr/>
        </p:nvSpPr>
        <p:spPr>
          <a:xfrm>
            <a:off x="818330" y="2915754"/>
            <a:ext cx="1422184"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3D89BC"/>
                </a:solidFill>
                <a:latin typeface="仿宋" panose="02010609060101010101" pitchFamily="49" charset="-122"/>
                <a:ea typeface="仿宋" panose="02010609060101010101" pitchFamily="49" charset="-122"/>
              </a:rPr>
              <a:t>经典案例</a:t>
            </a:r>
          </a:p>
        </p:txBody>
      </p:sp>
      <p:sp>
        <p:nvSpPr>
          <p:cNvPr id="6" name="矩形 5"/>
          <p:cNvSpPr/>
          <p:nvPr/>
        </p:nvSpPr>
        <p:spPr>
          <a:xfrm>
            <a:off x="1731707" y="3429637"/>
            <a:ext cx="2108269" cy="67710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1</a:t>
            </a:r>
            <a:r>
              <a:rPr lang="zh-CN" altLang="zh-CN" sz="2000" dirty="0">
                <a:latin typeface="仿宋" panose="02010609060101010101" pitchFamily="49" charset="-122"/>
                <a:ea typeface="仿宋" panose="02010609060101010101" pitchFamily="49" charset="-122"/>
              </a:rPr>
              <a:t>）啤酒与尿布</a:t>
            </a:r>
          </a:p>
          <a:p>
            <a:endParaRPr lang="en-US" altLang="zh-CN" dirty="0"/>
          </a:p>
        </p:txBody>
      </p:sp>
      <p:sp>
        <p:nvSpPr>
          <p:cNvPr id="7" name="矩形 6"/>
          <p:cNvSpPr/>
          <p:nvPr/>
        </p:nvSpPr>
        <p:spPr>
          <a:xfrm>
            <a:off x="6529220" y="3429637"/>
            <a:ext cx="210826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dirty="0"/>
              <a:t>（</a:t>
            </a:r>
            <a:r>
              <a:rPr lang="en-US" altLang="zh-CN" sz="2000" dirty="0">
                <a:latin typeface="仿宋" panose="02010609060101010101" pitchFamily="49" charset="-122"/>
                <a:ea typeface="仿宋" panose="02010609060101010101" pitchFamily="49" charset="-122"/>
              </a:rPr>
              <a:t>2</a:t>
            </a:r>
            <a:r>
              <a:rPr lang="zh-CN" altLang="zh-CN" sz="2000" dirty="0">
                <a:latin typeface="仿宋" panose="02010609060101010101" pitchFamily="49" charset="-122"/>
                <a:ea typeface="仿宋" panose="02010609060101010101" pitchFamily="49" charset="-122"/>
              </a:rPr>
              <a:t>）谷歌与流感</a:t>
            </a:r>
          </a:p>
        </p:txBody>
      </p:sp>
      <p:pic>
        <p:nvPicPr>
          <p:cNvPr id="8"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647471" y="4056382"/>
            <a:ext cx="3679409" cy="1713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6" name="矩形 5"/>
          <p:cNvSpPr/>
          <p:nvPr/>
        </p:nvSpPr>
        <p:spPr>
          <a:xfrm>
            <a:off x="2036266" y="4810386"/>
            <a:ext cx="9047768" cy="1278620"/>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在美国很多有婴儿的家庭中，通常是目前在家照顾婴儿，年轻的父亲下班后去超时买婴儿尿布。父亲在买尿布的同时，也会顺手为自己买些啤酒</a:t>
            </a:r>
            <a:endParaRPr lang="en-US" altLang="zh-CN"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沃尔玛如何应对？通过将啤酒与尿布并排摆放在一起使二者的销量双双增长</a:t>
            </a:r>
          </a:p>
        </p:txBody>
      </p:sp>
      <p:pic>
        <p:nvPicPr>
          <p:cNvPr id="8" name="图片 7"/>
          <p:cNvPicPr>
            <a:picLocks noChangeAspect="1"/>
          </p:cNvPicPr>
          <p:nvPr/>
        </p:nvPicPr>
        <p:blipFill>
          <a:blip r:embed="rId2"/>
          <a:stretch>
            <a:fillRect/>
          </a:stretch>
        </p:blipFill>
        <p:spPr>
          <a:xfrm>
            <a:off x="2853611" y="1706548"/>
            <a:ext cx="6741958" cy="3096000"/>
          </a:xfrm>
          <a:prstGeom prst="rect">
            <a:avLst/>
          </a:prstGeom>
        </p:spPr>
      </p:pic>
      <p:sp>
        <p:nvSpPr>
          <p:cNvPr id="3" name="矩形 2"/>
          <p:cNvSpPr/>
          <p:nvPr/>
        </p:nvSpPr>
        <p:spPr>
          <a:xfrm>
            <a:off x="4183947" y="1244883"/>
            <a:ext cx="3481210" cy="461665"/>
          </a:xfrm>
          <a:prstGeom prst="rect">
            <a:avLst/>
          </a:prstGeom>
          <a:solidFill>
            <a:schemeClr val="accent4">
              <a:lumMod val="75000"/>
            </a:schemeClr>
          </a:solidFill>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WALMART </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啤酒与尿布</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3" name="矩形 2"/>
          <p:cNvSpPr/>
          <p:nvPr/>
        </p:nvSpPr>
        <p:spPr>
          <a:xfrm>
            <a:off x="2855177" y="1243865"/>
            <a:ext cx="6481646" cy="461665"/>
          </a:xfrm>
          <a:prstGeom prst="rect">
            <a:avLst/>
          </a:prstGeom>
          <a:solidFill>
            <a:schemeClr val="bg2">
              <a:lumMod val="90000"/>
            </a:schemeClr>
          </a:solidFill>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谷歌流感趋势监测系统</a:t>
            </a: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(Google Flu Trends</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a:t>
            </a:r>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0989" y="2038111"/>
            <a:ext cx="39544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6402" y="2038111"/>
            <a:ext cx="407193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922568" y="4796392"/>
            <a:ext cx="9278831" cy="1419684"/>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 美国人在去医院前，喜欢在谷歌搜索类似“流感症状”的词汇</a:t>
            </a:r>
            <a:endParaRPr lang="en-US" altLang="zh-CN"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 谷歌据此预测流感趋势，比美国疾病控制和预防中心</a:t>
            </a:r>
            <a:r>
              <a:rPr lang="en-US" altLang="zh-CN" dirty="0">
                <a:latin typeface="微软雅黑" panose="020B0503020204020204" pitchFamily="34" charset="-122"/>
                <a:ea typeface="微软雅黑" panose="020B0503020204020204" pitchFamily="34" charset="-122"/>
              </a:rPr>
              <a:t>(C</a:t>
            </a:r>
            <a:r>
              <a:rPr lang="en-US" altLang="zh-CN" dirty="0">
                <a:latin typeface="微软雅黑" panose="020B0503020204020204" pitchFamily="34" charset="-122"/>
                <a:ea typeface="微软雅黑" panose="020B0503020204020204" pitchFamily="34" charset="-122"/>
                <a:hlinkClick r:id="rId4"/>
              </a:rPr>
              <a:t>DC</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的流感通报提早一周到</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天</a:t>
            </a:r>
            <a:endParaRPr lang="en-US" altLang="zh-CN"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政府</a:t>
            </a:r>
            <a:r>
              <a:rPr lang="zh-CN" altLang="en-US" dirty="0">
                <a:latin typeface="微软雅黑" panose="020B0503020204020204" pitchFamily="34" charset="-122"/>
                <a:ea typeface="微软雅黑" panose="020B0503020204020204" pitchFamily="34" charset="-122"/>
              </a:rPr>
              <a:t>由此可提前准备应对措施</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89065"/>
            <a:ext cx="4693042" cy="703635"/>
            <a:chOff x="4931740" y="2099037"/>
            <a:chExt cx="2907496"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3" y="2099037"/>
              <a:ext cx="2362563" cy="743682"/>
              <a:chOff x="5600498" y="2070462"/>
              <a:chExt cx="2362563" cy="743682"/>
            </a:xfrm>
          </p:grpSpPr>
          <p:sp>
            <p:nvSpPr>
              <p:cNvPr id="59"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22987" y="3494056"/>
            <a:ext cx="4693042" cy="703635"/>
            <a:chOff x="4931740" y="2099037"/>
            <a:chExt cx="2907496" cy="743682"/>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3" y="2099037"/>
              <a:ext cx="2362563" cy="743682"/>
              <a:chOff x="5600498" y="2070462"/>
              <a:chExt cx="2362563" cy="743682"/>
            </a:xfrm>
          </p:grpSpPr>
          <p:sp>
            <p:nvSpPr>
              <p:cNvPr id="73"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328261" y="4691992"/>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2.1 </a:t>
            </a:r>
            <a:r>
              <a:rPr lang="zh-CN" altLang="en-US" dirty="0"/>
              <a:t>摩尔定律</a:t>
            </a:r>
            <a:endParaRPr lang="en-US" dirty="0"/>
          </a:p>
        </p:txBody>
      </p:sp>
      <p:pic>
        <p:nvPicPr>
          <p:cNvPr id="6" name="图片 5">
            <a:extLst>
              <a:ext uri="{FF2B5EF4-FFF2-40B4-BE49-F238E27FC236}">
                <a16:creationId xmlns:a16="http://schemas.microsoft.com/office/drawing/2014/main" id="{F79B1598-E6D0-4395-889D-03DCF03F0162}"/>
              </a:ext>
            </a:extLst>
          </p:cNvPr>
          <p:cNvPicPr>
            <a:picLocks noChangeAspect="1"/>
          </p:cNvPicPr>
          <p:nvPr/>
        </p:nvPicPr>
        <p:blipFill>
          <a:blip r:embed="rId3"/>
          <a:stretch>
            <a:fillRect/>
          </a:stretch>
        </p:blipFill>
        <p:spPr>
          <a:xfrm>
            <a:off x="1099650" y="2020597"/>
            <a:ext cx="5291026" cy="3960000"/>
          </a:xfrm>
          <a:prstGeom prst="rect">
            <a:avLst/>
          </a:prstGeom>
        </p:spPr>
      </p:pic>
      <p:pic>
        <p:nvPicPr>
          <p:cNvPr id="7" name="图片 6">
            <a:extLst>
              <a:ext uri="{FF2B5EF4-FFF2-40B4-BE49-F238E27FC236}">
                <a16:creationId xmlns:a16="http://schemas.microsoft.com/office/drawing/2014/main" id="{31F7E60D-27C0-4FC3-9B0F-E59B981B72C8}"/>
              </a:ext>
            </a:extLst>
          </p:cNvPr>
          <p:cNvPicPr>
            <a:picLocks noChangeAspect="1"/>
          </p:cNvPicPr>
          <p:nvPr/>
        </p:nvPicPr>
        <p:blipFill>
          <a:blip r:embed="rId4"/>
          <a:stretch>
            <a:fillRect/>
          </a:stretch>
        </p:blipFill>
        <p:spPr>
          <a:xfrm>
            <a:off x="6390676" y="2763299"/>
            <a:ext cx="4762500" cy="2657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8997" y="2718331"/>
            <a:ext cx="3773583" cy="2080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579996" y="2063665"/>
            <a:ext cx="2794327"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600" dirty="0">
                <a:latin typeface="+mn-ea"/>
              </a:rPr>
              <a:t>互联网每天产生的全部内容可以刻满</a:t>
            </a:r>
            <a:r>
              <a:rPr lang="en-US" altLang="zh-CN" sz="1600" dirty="0">
                <a:latin typeface="+mn-ea"/>
              </a:rPr>
              <a:t>6.4</a:t>
            </a:r>
            <a:r>
              <a:rPr lang="zh-CN" altLang="zh-CN" sz="1600" dirty="0">
                <a:latin typeface="+mn-ea"/>
              </a:rPr>
              <a:t>亿张</a:t>
            </a:r>
            <a:r>
              <a:rPr lang="en-US" altLang="zh-CN" sz="1600" dirty="0">
                <a:latin typeface="+mn-ea"/>
              </a:rPr>
              <a:t>DVD</a:t>
            </a:r>
            <a:endParaRPr lang="zh-CN" altLang="en-US" sz="1600" dirty="0">
              <a:latin typeface="+mn-ea"/>
            </a:endParaRPr>
          </a:p>
        </p:txBody>
      </p:sp>
      <p:sp>
        <p:nvSpPr>
          <p:cNvPr id="6" name="矩形 5"/>
          <p:cNvSpPr/>
          <p:nvPr/>
        </p:nvSpPr>
        <p:spPr>
          <a:xfrm>
            <a:off x="1967419" y="3589545"/>
            <a:ext cx="1899530"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dirty="0">
                <a:latin typeface="+mn-ea"/>
              </a:rPr>
              <a:t>Google</a:t>
            </a:r>
            <a:r>
              <a:rPr lang="zh-CN" altLang="zh-CN" sz="1600" dirty="0">
                <a:latin typeface="+mn-ea"/>
              </a:rPr>
              <a:t>每天需要处理</a:t>
            </a:r>
            <a:r>
              <a:rPr lang="en-US" altLang="zh-CN" sz="1600" dirty="0">
                <a:latin typeface="+mn-ea"/>
              </a:rPr>
              <a:t>24PB</a:t>
            </a:r>
            <a:r>
              <a:rPr lang="zh-CN" altLang="zh-CN" sz="1600" dirty="0">
                <a:latin typeface="+mn-ea"/>
              </a:rPr>
              <a:t>的数据</a:t>
            </a:r>
            <a:endParaRPr lang="zh-CN" altLang="en-US" sz="1600" dirty="0">
              <a:latin typeface="+mn-ea"/>
            </a:endParaRPr>
          </a:p>
        </p:txBody>
      </p:sp>
      <p:sp>
        <p:nvSpPr>
          <p:cNvPr id="7" name="矩形 6"/>
          <p:cNvSpPr/>
          <p:nvPr/>
        </p:nvSpPr>
        <p:spPr>
          <a:xfrm>
            <a:off x="1239385" y="4741258"/>
            <a:ext cx="3201838"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600" dirty="0">
                <a:latin typeface="+mn-ea"/>
              </a:rPr>
              <a:t>网民每天在</a:t>
            </a:r>
            <a:r>
              <a:rPr lang="en-US" altLang="zh-CN" sz="1600" dirty="0">
                <a:latin typeface="+mn-ea"/>
              </a:rPr>
              <a:t>Facebook</a:t>
            </a:r>
            <a:r>
              <a:rPr lang="zh-CN" altLang="zh-CN" sz="1600" dirty="0">
                <a:latin typeface="+mn-ea"/>
              </a:rPr>
              <a:t>上要花费</a:t>
            </a:r>
            <a:r>
              <a:rPr lang="en-US" altLang="zh-CN" sz="1600" dirty="0">
                <a:latin typeface="+mn-ea"/>
              </a:rPr>
              <a:t>234</a:t>
            </a:r>
            <a:r>
              <a:rPr lang="zh-CN" altLang="zh-CN" sz="1600" dirty="0">
                <a:latin typeface="+mn-ea"/>
              </a:rPr>
              <a:t>亿分钟，被移动互联网使用者发送和接收的数据高达</a:t>
            </a:r>
            <a:r>
              <a:rPr lang="en-US" altLang="zh-CN" sz="1600" dirty="0">
                <a:latin typeface="+mn-ea"/>
              </a:rPr>
              <a:t>44PB</a:t>
            </a:r>
            <a:endParaRPr lang="zh-CN" altLang="zh-CN" sz="1600" dirty="0">
              <a:latin typeface="+mn-ea"/>
            </a:endParaRPr>
          </a:p>
        </p:txBody>
      </p:sp>
      <p:sp>
        <p:nvSpPr>
          <p:cNvPr id="8" name="矩形 7"/>
          <p:cNvSpPr/>
          <p:nvPr/>
        </p:nvSpPr>
        <p:spPr>
          <a:xfrm>
            <a:off x="7372580" y="1955159"/>
            <a:ext cx="3093085"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mn-ea"/>
              </a:rPr>
              <a:t>全球每秒发送</a:t>
            </a:r>
            <a:r>
              <a:rPr lang="en-US" altLang="zh-CN" sz="1600" dirty="0">
                <a:latin typeface="+mn-ea"/>
              </a:rPr>
              <a:t>290</a:t>
            </a:r>
            <a:r>
              <a:rPr lang="zh-CN" altLang="zh-CN" sz="1600" dirty="0">
                <a:latin typeface="+mn-ea"/>
              </a:rPr>
              <a:t>万封电子邮件，一分钟读一篇的话，足够一个人昼夜不停地读</a:t>
            </a:r>
            <a:r>
              <a:rPr lang="en-US" altLang="zh-CN" sz="1600" dirty="0">
                <a:latin typeface="+mn-ea"/>
              </a:rPr>
              <a:t>5.5</a:t>
            </a:r>
            <a:r>
              <a:rPr lang="zh-CN" altLang="zh-CN" sz="1600" dirty="0">
                <a:latin typeface="+mn-ea"/>
              </a:rPr>
              <a:t>年</a:t>
            </a:r>
            <a:endParaRPr lang="zh-CN" altLang="en-US" sz="1600" dirty="0">
              <a:latin typeface="+mn-ea"/>
            </a:endParaRPr>
          </a:p>
        </p:txBody>
      </p:sp>
      <p:sp>
        <p:nvSpPr>
          <p:cNvPr id="9" name="矩形 8"/>
          <p:cNvSpPr/>
          <p:nvPr/>
        </p:nvSpPr>
        <p:spPr>
          <a:xfrm>
            <a:off x="7447171" y="3481823"/>
            <a:ext cx="2926258"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mn-ea"/>
              </a:rPr>
              <a:t>每天会有</a:t>
            </a:r>
            <a:r>
              <a:rPr lang="en-US" altLang="zh-CN" sz="1600" dirty="0">
                <a:latin typeface="+mn-ea"/>
              </a:rPr>
              <a:t>2.88</a:t>
            </a:r>
            <a:r>
              <a:rPr lang="zh-CN" altLang="zh-CN" sz="1600" dirty="0">
                <a:latin typeface="+mn-ea"/>
              </a:rPr>
              <a:t>万个小时的视频上传到</a:t>
            </a:r>
            <a:r>
              <a:rPr lang="en-US" altLang="zh-CN" sz="1600" dirty="0">
                <a:latin typeface="+mn-ea"/>
              </a:rPr>
              <a:t>YouTube</a:t>
            </a:r>
            <a:r>
              <a:rPr lang="zh-CN" altLang="zh-CN" sz="1600" dirty="0">
                <a:latin typeface="+mn-ea"/>
              </a:rPr>
              <a:t>，足够一个人昼夜不停地观看</a:t>
            </a:r>
            <a:r>
              <a:rPr lang="en-US" altLang="zh-CN" sz="1600" dirty="0">
                <a:latin typeface="+mn-ea"/>
              </a:rPr>
              <a:t>3.3</a:t>
            </a:r>
            <a:r>
              <a:rPr lang="zh-CN" altLang="zh-CN" sz="1600" dirty="0">
                <a:latin typeface="+mn-ea"/>
              </a:rPr>
              <a:t>年</a:t>
            </a:r>
            <a:endParaRPr lang="zh-CN" altLang="en-US" sz="1600" dirty="0">
              <a:latin typeface="+mn-ea"/>
            </a:endParaRPr>
          </a:p>
        </p:txBody>
      </p:sp>
      <p:sp>
        <p:nvSpPr>
          <p:cNvPr id="10" name="矩形 9"/>
          <p:cNvSpPr/>
          <p:nvPr/>
        </p:nvSpPr>
        <p:spPr>
          <a:xfrm>
            <a:off x="6376334" y="4741258"/>
            <a:ext cx="3818759"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mn-ea"/>
              </a:rPr>
              <a:t>Twitter</a:t>
            </a:r>
            <a:r>
              <a:rPr lang="zh-CN" altLang="zh-CN" sz="1600" dirty="0">
                <a:latin typeface="+mn-ea"/>
              </a:rPr>
              <a:t>上每天发布</a:t>
            </a:r>
            <a:r>
              <a:rPr lang="en-US" altLang="zh-CN" sz="1600" dirty="0">
                <a:latin typeface="+mn-ea"/>
              </a:rPr>
              <a:t>5000</a:t>
            </a:r>
            <a:r>
              <a:rPr lang="zh-CN" altLang="zh-CN" sz="1600" dirty="0">
                <a:latin typeface="+mn-ea"/>
              </a:rPr>
              <a:t>万条消息，假设</a:t>
            </a:r>
            <a:r>
              <a:rPr lang="en-US" altLang="zh-CN" sz="1600" dirty="0">
                <a:latin typeface="+mn-ea"/>
              </a:rPr>
              <a:t>10</a:t>
            </a:r>
            <a:r>
              <a:rPr lang="zh-CN" altLang="zh-CN" sz="1600" dirty="0">
                <a:latin typeface="+mn-ea"/>
              </a:rPr>
              <a:t>秒就浏览一条消息，足够一个人昼夜不停地浏览</a:t>
            </a:r>
            <a:r>
              <a:rPr lang="en-US" altLang="zh-CN" sz="1600" dirty="0">
                <a:latin typeface="+mn-ea"/>
              </a:rPr>
              <a:t>16</a:t>
            </a:r>
            <a:r>
              <a:rPr lang="zh-CN" altLang="zh-CN" sz="1600" dirty="0">
                <a:latin typeface="+mn-ea"/>
              </a:rPr>
              <a:t>年</a:t>
            </a:r>
            <a:endParaRPr lang="zh-CN" altLang="en-US" sz="1600" dirty="0">
              <a:latin typeface="+mn-ea"/>
            </a:endParaRPr>
          </a:p>
        </p:txBody>
      </p:sp>
      <p:cxnSp>
        <p:nvCxnSpPr>
          <p:cNvPr id="11" name="直接连接符 10"/>
          <p:cNvCxnSpPr/>
          <p:nvPr/>
        </p:nvCxnSpPr>
        <p:spPr>
          <a:xfrm>
            <a:off x="2188382" y="27787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188382" y="42246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188382" y="5570336"/>
            <a:ext cx="233335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376334" y="5570336"/>
            <a:ext cx="33530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460267" y="4362638"/>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373637" y="2750923"/>
            <a:ext cx="2346388" cy="11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065124" y="269000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8" name="椭圆 17"/>
          <p:cNvSpPr/>
          <p:nvPr/>
        </p:nvSpPr>
        <p:spPr>
          <a:xfrm>
            <a:off x="2065124" y="4159918"/>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9" name="椭圆 18"/>
          <p:cNvSpPr/>
          <p:nvPr/>
        </p:nvSpPr>
        <p:spPr>
          <a:xfrm>
            <a:off x="2065124" y="547992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0" name="椭圆 19"/>
          <p:cNvSpPr/>
          <p:nvPr/>
        </p:nvSpPr>
        <p:spPr>
          <a:xfrm>
            <a:off x="9521979" y="4297940"/>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1" name="椭圆 20"/>
          <p:cNvSpPr/>
          <p:nvPr/>
        </p:nvSpPr>
        <p:spPr>
          <a:xfrm>
            <a:off x="9521979" y="2692267"/>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2" name="椭圆 21"/>
          <p:cNvSpPr/>
          <p:nvPr/>
        </p:nvSpPr>
        <p:spPr>
          <a:xfrm>
            <a:off x="9521979" y="5489339"/>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cxnSp>
        <p:nvCxnSpPr>
          <p:cNvPr id="23" name="直接连接符 22"/>
          <p:cNvCxnSpPr/>
          <p:nvPr/>
        </p:nvCxnSpPr>
        <p:spPr>
          <a:xfrm flipV="1">
            <a:off x="7067400" y="2778716"/>
            <a:ext cx="306237" cy="3840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4250096" y="2778717"/>
            <a:ext cx="278067" cy="2299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4389128" y="4736134"/>
            <a:ext cx="678381" cy="8342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5705669" y="4798883"/>
            <a:ext cx="670666" cy="7714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045763" y="1063022"/>
            <a:ext cx="341696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4000" b="1" dirty="0">
                <a:solidFill>
                  <a:schemeClr val="accent1"/>
                </a:solidFill>
                <a:latin typeface="+mn-ea"/>
              </a:rPr>
              <a:t>大数据</a:t>
            </a:r>
            <a:r>
              <a:rPr lang="zh-CN" altLang="zh-CN" sz="2000" dirty="0">
                <a:latin typeface="+mn-ea"/>
              </a:rPr>
              <a:t>到底有多</a:t>
            </a:r>
            <a:r>
              <a:rPr lang="zh-CN" altLang="zh-CN" sz="4000" b="1" dirty="0">
                <a:solidFill>
                  <a:schemeClr val="accent1"/>
                </a:solidFill>
                <a:latin typeface="+mn-ea"/>
              </a:rPr>
              <a:t>大？</a:t>
            </a:r>
            <a:endParaRPr lang="zh-CN" altLang="en-US" sz="20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p>
        </p:txBody>
      </p:sp>
      <p:grpSp>
        <p:nvGrpSpPr>
          <p:cNvPr id="3" name="组合 2"/>
          <p:cNvGrpSpPr/>
          <p:nvPr/>
        </p:nvGrpSpPr>
        <p:grpSpPr>
          <a:xfrm>
            <a:off x="4296723" y="1273302"/>
            <a:ext cx="2684446" cy="3492587"/>
            <a:chOff x="3298945" y="1182942"/>
            <a:chExt cx="2684446" cy="3492587"/>
          </a:xfrm>
        </p:grpSpPr>
        <p:pic>
          <p:nvPicPr>
            <p:cNvPr id="23"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101" y="3298499"/>
              <a:ext cx="2051821" cy="82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065" y="1414671"/>
              <a:ext cx="793808" cy="70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0291" y="1327983"/>
              <a:ext cx="1286646" cy="7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1041" y="2340579"/>
              <a:ext cx="1453488" cy="7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533" y="2321394"/>
              <a:ext cx="750206" cy="91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3"/>
            <p:cNvSpPr>
              <a:spLocks noChangeArrowheads="1"/>
            </p:cNvSpPr>
            <p:nvPr/>
          </p:nvSpPr>
          <p:spPr bwMode="auto">
            <a:xfrm>
              <a:off x="3298945"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9" name="Rectangle 26"/>
            <p:cNvSpPr>
              <a:spLocks noChangeArrowheads="1"/>
            </p:cNvSpPr>
            <p:nvPr/>
          </p:nvSpPr>
          <p:spPr bwMode="auto">
            <a:xfrm>
              <a:off x="3298945"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a:solidFill>
                    <a:srgbClr val="FFFFFF"/>
                  </a:solidFill>
                  <a:latin typeface="+mn-ea"/>
                  <a:ea typeface="+mn-ea"/>
                </a:rPr>
                <a:t>来自大量传感器的机器数据</a:t>
              </a:r>
            </a:p>
          </p:txBody>
        </p:sp>
      </p:grpSp>
      <p:grpSp>
        <p:nvGrpSpPr>
          <p:cNvPr id="4" name="组合 3"/>
          <p:cNvGrpSpPr/>
          <p:nvPr/>
        </p:nvGrpSpPr>
        <p:grpSpPr>
          <a:xfrm>
            <a:off x="7036417" y="1273302"/>
            <a:ext cx="2684446" cy="3492587"/>
            <a:chOff x="6280167" y="1182942"/>
            <a:chExt cx="2684446" cy="3492587"/>
          </a:xfrm>
        </p:grpSpPr>
        <p:pic>
          <p:nvPicPr>
            <p:cNvPr id="16" name="Picture 7"/>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3082" y="3129857"/>
              <a:ext cx="1317434" cy="8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5795" y="3102648"/>
              <a:ext cx="904373" cy="87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4838" y="2201978"/>
              <a:ext cx="1156971" cy="79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94241" y="1327983"/>
              <a:ext cx="1141690" cy="7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val="0"/>
                </a:ext>
              </a:extLst>
            </a:blip>
            <a:srcRect l="3131" t="2450" r="5419" b="4307"/>
            <a:stretch>
              <a:fillRect/>
            </a:stretch>
          </p:blipFill>
          <p:spPr bwMode="auto">
            <a:xfrm>
              <a:off x="6504628" y="1497794"/>
              <a:ext cx="801935" cy="13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4"/>
            <p:cNvSpPr>
              <a:spLocks noChangeArrowheads="1"/>
            </p:cNvSpPr>
            <p:nvPr/>
          </p:nvSpPr>
          <p:spPr bwMode="auto">
            <a:xfrm>
              <a:off x="6280167"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2" name="Rectangle 27"/>
            <p:cNvSpPr>
              <a:spLocks noChangeArrowheads="1"/>
            </p:cNvSpPr>
            <p:nvPr/>
          </p:nvSpPr>
          <p:spPr bwMode="auto">
            <a:xfrm>
              <a:off x="6280167"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科学研究及行业多结构专业数据</a:t>
              </a:r>
            </a:p>
          </p:txBody>
        </p:sp>
      </p:grpSp>
      <p:grpSp>
        <p:nvGrpSpPr>
          <p:cNvPr id="5" name="组合 4"/>
          <p:cNvGrpSpPr/>
          <p:nvPr/>
        </p:nvGrpSpPr>
        <p:grpSpPr>
          <a:xfrm>
            <a:off x="1493925" y="1273302"/>
            <a:ext cx="2730297" cy="3492587"/>
            <a:chOff x="271871" y="1182942"/>
            <a:chExt cx="2730297" cy="3492587"/>
          </a:xfrm>
        </p:grpSpPr>
        <p:pic>
          <p:nvPicPr>
            <p:cNvPr id="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5813" y="2201978"/>
              <a:ext cx="142604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2"/>
            <p:cNvSpPr>
              <a:spLocks noChangeArrowheads="1"/>
            </p:cNvSpPr>
            <p:nvPr/>
          </p:nvSpPr>
          <p:spPr bwMode="auto">
            <a:xfrm>
              <a:off x="317722"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9" name="Rectangle 25"/>
            <p:cNvSpPr>
              <a:spLocks noChangeArrowheads="1"/>
            </p:cNvSpPr>
            <p:nvPr/>
          </p:nvSpPr>
          <p:spPr bwMode="auto">
            <a:xfrm>
              <a:off x="317722"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来自“大人群”泛互联网数据</a:t>
              </a:r>
            </a:p>
          </p:txBody>
        </p:sp>
        <p:pic>
          <p:nvPicPr>
            <p:cNvPr id="1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1871" y="1296093"/>
              <a:ext cx="1325565" cy="865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44578" y="2321394"/>
              <a:ext cx="767371" cy="7244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5000"/>
                      </a14:imgEffect>
                    </a14:imgLayer>
                  </a14:imgProps>
                </a:ext>
                <a:ext uri="{28A0092B-C50C-407E-A947-70E740481C1C}">
                  <a14:useLocalDpi xmlns:a14="http://schemas.microsoft.com/office/drawing/2010/main" val="0"/>
                </a:ext>
              </a:extLst>
            </a:blip>
            <a:srcRect t="31011"/>
            <a:stretch>
              <a:fillRect/>
            </a:stretch>
          </p:blipFill>
          <p:spPr bwMode="auto">
            <a:xfrm>
              <a:off x="372124" y="3298500"/>
              <a:ext cx="1271088" cy="62169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1497808" y="1497794"/>
              <a:ext cx="148111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智能终端拍照、拍视频</a:t>
              </a:r>
              <a:endParaRPr lang="zh-CN" altLang="en-US" sz="1200" dirty="0"/>
            </a:p>
          </p:txBody>
        </p:sp>
        <p:sp>
          <p:nvSpPr>
            <p:cNvPr id="14" name="矩形 13"/>
            <p:cNvSpPr/>
            <p:nvPr/>
          </p:nvSpPr>
          <p:spPr>
            <a:xfrm>
              <a:off x="1631498" y="2521616"/>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发微博、发微信</a:t>
              </a:r>
              <a:endParaRPr lang="zh-CN" altLang="en-US" sz="1200" dirty="0"/>
            </a:p>
          </p:txBody>
        </p:sp>
        <p:sp>
          <p:nvSpPr>
            <p:cNvPr id="15" name="矩形 14"/>
            <p:cNvSpPr/>
            <p:nvPr/>
          </p:nvSpPr>
          <p:spPr>
            <a:xfrm>
              <a:off x="1631498" y="3414483"/>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其他互联网数据</a:t>
              </a:r>
            </a:p>
          </p:txBody>
        </p:sp>
      </p:grpSp>
      <p:sp>
        <p:nvSpPr>
          <p:cNvPr id="6" name="矩形 5"/>
          <p:cNvSpPr/>
          <p:nvPr/>
        </p:nvSpPr>
        <p:spPr>
          <a:xfrm>
            <a:off x="1539776" y="5048849"/>
            <a:ext cx="8180160" cy="1200329"/>
          </a:xfrm>
          <a:prstGeom prst="rect">
            <a:avLst/>
          </a:prstGeom>
          <a:solidFill>
            <a:schemeClr val="bg1">
              <a:lumMod val="95000"/>
            </a:schemeClr>
          </a:solidFill>
          <a:ln>
            <a:solidFill>
              <a:schemeClr val="tx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en-US" altLang="zh-CN" sz="1600" dirty="0">
                <a:latin typeface="+mn-ea"/>
              </a:rPr>
              <a:t>  </a:t>
            </a:r>
            <a:r>
              <a:rPr lang="zh-CN" altLang="zh-CN" dirty="0">
                <a:latin typeface="+mn-ea"/>
              </a:rPr>
              <a:t>随着人类活动的进一步扩展，数据规模会急剧膨胀，包括金融、汽车、零售、餐饮、电信、能源、政务、医疗、体育、娱乐等在内的各行业累积的数据量越来越大，数据类型也越来越多、越来越复杂，已经超越了传统数据管理系统、处理模式的能力范围，于是“大数据”这样一个概念才会应运而生</a:t>
            </a:r>
            <a:endParaRPr lang="zh-CN" altLang="en-US"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98356" y="1987710"/>
            <a:ext cx="9577289" cy="4585214"/>
            <a:chOff x="1862060" y="2046411"/>
            <a:chExt cx="5502402" cy="4585857"/>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按产生数据的主体划分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sp>
          <p:nvSpPr>
            <p:cNvPr id="9" name="矩形 8"/>
            <p:cNvSpPr/>
            <p:nvPr/>
          </p:nvSpPr>
          <p:spPr>
            <a:xfrm>
              <a:off x="2446927" y="2768928"/>
              <a:ext cx="4917535" cy="3863340"/>
            </a:xfrm>
            <a:prstGeom prst="rect">
              <a:avLst/>
            </a:prstGeom>
          </p:spPr>
          <p:txBody>
            <a:bodyPr wrap="square">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b="1" dirty="0">
                  <a:latin typeface="+mn-ea"/>
                  <a:sym typeface="Arial" panose="020B0604020202020204" pitchFamily="34" charset="0"/>
                </a:rPr>
                <a:t>少量企业应用产生的数据</a:t>
              </a:r>
            </a:p>
            <a:p>
              <a:pPr algn="just" fontAlgn="auto">
                <a:lnSpc>
                  <a:spcPct val="150000"/>
                </a:lnSpc>
              </a:pPr>
              <a:r>
                <a:rPr lang="en-US" altLang="zh-CN" dirty="0">
                  <a:latin typeface="+mn-ea"/>
                  <a:sym typeface="Arial" panose="020B0604020202020204" pitchFamily="34" charset="0"/>
                </a:rPr>
                <a:t>     </a:t>
              </a:r>
              <a:r>
                <a:rPr lang="zh-CN" altLang="en-US" sz="1600" dirty="0">
                  <a:latin typeface="+mn-ea"/>
                  <a:sym typeface="Arial" panose="020B0604020202020204" pitchFamily="34" charset="0"/>
                </a:rPr>
                <a:t>如关系型数据库中的数据和数据仓库中的数据等</a:t>
              </a:r>
            </a:p>
            <a:p>
              <a:pPr algn="just" fontAlgn="auto">
                <a:lnSpc>
                  <a:spcPct val="150000"/>
                </a:lnSpc>
              </a:pPr>
              <a:endParaRPr sz="1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b="1" dirty="0" err="1">
                  <a:latin typeface="+mn-ea"/>
                  <a:sym typeface="Arial" panose="020B0604020202020204" pitchFamily="34" charset="0"/>
                </a:rPr>
                <a:t>大量人产生的数据</a:t>
              </a:r>
              <a:endParaRPr b="1" dirty="0">
                <a:latin typeface="+mn-ea"/>
                <a:sym typeface="Arial" panose="020B0604020202020204" pitchFamily="34" charset="0"/>
              </a:endParaRPr>
            </a:p>
            <a:p>
              <a:pPr algn="just" fontAlgn="auto">
                <a:lnSpc>
                  <a:spcPct val="150000"/>
                </a:lnSpc>
              </a:pPr>
              <a:r>
                <a:rPr lang="en-US" altLang="zh-CN" dirty="0">
                  <a:latin typeface="+mn-ea"/>
                  <a:sym typeface="Arial" panose="020B0604020202020204" pitchFamily="34" charset="0"/>
                </a:rPr>
                <a:t>     </a:t>
              </a:r>
              <a:r>
                <a:rPr sz="1600" dirty="0" err="1">
                  <a:latin typeface="+mn-ea"/>
                  <a:sym typeface="Arial" panose="020B0604020202020204" pitchFamily="34" charset="0"/>
                </a:rPr>
                <a:t>如推特、微博</a:t>
              </a:r>
              <a:r>
                <a:rPr sz="1600" dirty="0">
                  <a:latin typeface="+mn-ea"/>
                  <a:sym typeface="Arial" panose="020B0604020202020204" pitchFamily="34" charset="0"/>
                </a:rPr>
                <a:t>、</a:t>
              </a:r>
              <a:r>
                <a:rPr lang="zh-CN" altLang="en-US" sz="1600" dirty="0">
                  <a:latin typeface="+mn-ea"/>
                  <a:sym typeface="Arial" panose="020B0604020202020204" pitchFamily="34" charset="0"/>
                </a:rPr>
                <a:t>通信软件</a:t>
              </a:r>
              <a:r>
                <a:rPr sz="1600" dirty="0">
                  <a:latin typeface="+mn-ea"/>
                  <a:sym typeface="Arial" panose="020B0604020202020204" pitchFamily="34" charset="0"/>
                </a:rPr>
                <a:t>、</a:t>
              </a:r>
              <a:r>
                <a:rPr sz="1600" dirty="0" err="1">
                  <a:latin typeface="+mn-ea"/>
                  <a:sym typeface="Arial" panose="020B0604020202020204" pitchFamily="34" charset="0"/>
                </a:rPr>
                <a:t>移动通信数据、电子商务在线交易日志数据、企业应用的相关评论数据等</a:t>
              </a:r>
              <a:endParaRPr lang="en-US" altLang="zh-CN" sz="1600" dirty="0">
                <a:latin typeface="+mn-ea"/>
                <a:sym typeface="Arial" panose="020B0604020202020204" pitchFamily="34" charset="0"/>
              </a:endParaRPr>
            </a:p>
            <a:p>
              <a:pPr algn="just" fontAlgn="auto">
                <a:lnSpc>
                  <a:spcPct val="150000"/>
                </a:lnSpc>
              </a:pPr>
              <a:endParaRPr sz="16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b="1" dirty="0" err="1">
                  <a:latin typeface="+mn-ea"/>
                  <a:sym typeface="Arial" panose="020B0604020202020204" pitchFamily="34" charset="0"/>
                </a:rPr>
                <a:t>巨量机器产生的数据</a:t>
              </a:r>
              <a:endParaRPr b="1" dirty="0">
                <a:latin typeface="+mn-ea"/>
                <a:sym typeface="Arial" panose="020B0604020202020204" pitchFamily="34" charset="0"/>
              </a:endParaRPr>
            </a:p>
            <a:p>
              <a:pPr algn="just" fontAlgn="auto">
                <a:lnSpc>
                  <a:spcPct val="150000"/>
                </a:lnSpc>
              </a:pPr>
              <a:r>
                <a:rPr lang="en-US" altLang="zh-CN" dirty="0">
                  <a:latin typeface="+mn-ea"/>
                  <a:sym typeface="Arial" panose="020B0604020202020204" pitchFamily="34" charset="0"/>
                </a:rPr>
                <a:t>     </a:t>
              </a:r>
              <a:r>
                <a:rPr sz="1600" dirty="0" err="1">
                  <a:latin typeface="+mn-ea"/>
                  <a:sym typeface="Arial" panose="020B0604020202020204" pitchFamily="34" charset="0"/>
                </a:rPr>
                <a:t>如应用服务器日志、各类传感器数据、图像和视频监控数据、二维码和条形码（条码）扫描数据等</a:t>
              </a:r>
              <a:endParaRPr dirty="0">
                <a:latin typeface="仿宋" panose="02010609060101010101" pitchFamily="49" charset="-122"/>
                <a:ea typeface="仿宋" panose="02010609060101010101" pitchFamily="49" charset="-122"/>
                <a:sym typeface="Arial" panose="020B0604020202020204" pitchFamily="34" charset="0"/>
              </a:endParaRPr>
            </a:p>
          </p:txBody>
        </p:sp>
        <p:cxnSp>
          <p:nvCxnSpPr>
            <p:cNvPr id="10" name="直接连接符 9"/>
            <p:cNvCxnSpPr/>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450873"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01</a:t>
              </a:r>
              <a:endParaRPr lang="zh-CN" altLang="en-US" sz="3200" b="1" dirty="0">
                <a:solidFill>
                  <a:schemeClr val="accent1"/>
                </a:solidFill>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82323" y="1980511"/>
            <a:ext cx="9930595" cy="1444832"/>
            <a:chOff x="1803079" y="2046411"/>
            <a:chExt cx="5705385" cy="1445034"/>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p:cNvSpPr/>
          <p:nvPr/>
        </p:nvSpPr>
        <p:spPr>
          <a:xfrm>
            <a:off x="1898874" y="2670073"/>
            <a:ext cx="8731721" cy="3872678"/>
          </a:xfrm>
          <a:prstGeom prst="rect">
            <a:avLst/>
          </a:prstGeom>
        </p:spPr>
        <p:txBody>
          <a:bodyPr wrap="square">
            <a:normAutofit fontScale="4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sz="4200" b="1" dirty="0">
                <a:latin typeface="+mn-ea"/>
                <a:sym typeface="Arial" panose="020B0604020202020204" pitchFamily="34" charset="0"/>
              </a:rPr>
              <a:t>以</a:t>
            </a:r>
            <a:r>
              <a:rPr lang="en-US" altLang="zh-CN" sz="4200" b="1" dirty="0">
                <a:latin typeface="+mn-ea"/>
                <a:sym typeface="Arial" panose="020B0604020202020204" pitchFamily="34" charset="0"/>
              </a:rPr>
              <a:t> </a:t>
            </a:r>
            <a:r>
              <a:rPr sz="4200" b="1" dirty="0">
                <a:latin typeface="+mn-ea"/>
                <a:sym typeface="Arial" panose="020B0604020202020204" pitchFamily="34" charset="0"/>
              </a:rPr>
              <a:t>BAT</a:t>
            </a:r>
            <a:r>
              <a:rPr lang="en-US" altLang="zh-CN" sz="4200" b="1" dirty="0">
                <a:latin typeface="+mn-ea"/>
                <a:sym typeface="Arial" panose="020B0604020202020204" pitchFamily="34" charset="0"/>
              </a:rPr>
              <a:t> </a:t>
            </a:r>
            <a:r>
              <a:rPr lang="zh-CN" altLang="en-US" sz="4200" b="1" dirty="0">
                <a:latin typeface="+mn-ea"/>
                <a:sym typeface="Arial" panose="020B0604020202020204" pitchFamily="34" charset="0"/>
              </a:rPr>
              <a:t>为代表的互联网公司</a:t>
            </a:r>
          </a:p>
          <a:p>
            <a:pPr algn="just" fontAlgn="auto">
              <a:lnSpc>
                <a:spcPct val="150000"/>
              </a:lnSpc>
            </a:pPr>
            <a:endParaRPr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sz="3800" dirty="0">
                <a:latin typeface="+mn-ea"/>
                <a:sym typeface="Arial" panose="020B0604020202020204" pitchFamily="34" charset="0"/>
              </a:rPr>
              <a:t>百度公司数据总量超过了千PB级别，阿里巴巴公司保存的数据量超过了百PB级别，腾讯公司总存储数据量经压缩处理仍超过了百PB级别，数据量月增加达到10%</a:t>
            </a:r>
            <a:endParaRPr lang="en-US" altLang="zh-CN" sz="3800" dirty="0">
              <a:latin typeface="+mn-ea"/>
              <a:sym typeface="Arial" panose="020B0604020202020204" pitchFamily="34" charset="0"/>
            </a:endParaRPr>
          </a:p>
          <a:p>
            <a:pPr algn="just" fontAlgn="auto">
              <a:lnSpc>
                <a:spcPct val="100000"/>
              </a:lnSpc>
            </a:pPr>
            <a:endParaRPr lang="zh-CN" sz="38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sz="4200" b="1" dirty="0">
                <a:latin typeface="+mn-ea"/>
                <a:sym typeface="Arial" panose="020B0604020202020204" pitchFamily="34" charset="0"/>
              </a:rPr>
              <a:t>电信、金融、保险、电力、石化系统</a:t>
            </a:r>
            <a:endParaRPr lang="en-US" altLang="zh-CN" sz="4200" b="1" dirty="0">
              <a:latin typeface="+mn-ea"/>
              <a:sym typeface="Arial" panose="020B0604020202020204" pitchFamily="34" charset="0"/>
            </a:endParaRPr>
          </a:p>
          <a:p>
            <a:pPr algn="just" fontAlgn="auto">
              <a:lnSpc>
                <a:spcPct val="150000"/>
              </a:lnSpc>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sz="3800" dirty="0">
                <a:latin typeface="+mn-ea"/>
                <a:sym typeface="Arial" panose="020B0604020202020204" pitchFamily="34" charset="0"/>
              </a:rPr>
              <a:t>电信行业数据年度用户数据增长超过10%，金融每年产生的数据超过数十PB，保险系统的数据量也超过了PB级别，电力与石化方面，仅国家电网采集获得的数据总量就达到了数十PB，石油化工领域每年产生和保存下来的数据量也将近百PB级别</a:t>
            </a:r>
            <a:endParaRPr lang="en-US" altLang="zh-CN" sz="3800" dirty="0">
              <a:latin typeface="+mn-ea"/>
              <a:sym typeface="Arial" panose="020B0604020202020204" pitchFamily="34" charset="0"/>
            </a:endParaRPr>
          </a:p>
          <a:p>
            <a:pPr algn="just" fontAlgn="auto">
              <a:lnSpc>
                <a:spcPct val="100000"/>
              </a:lnSpc>
            </a:pPr>
            <a:endParaRPr lang="zh-CN" sz="1900" dirty="0">
              <a:latin typeface="+mn-ea"/>
              <a:sym typeface="Arial" panose="020B0604020202020204" pitchFamily="34" charset="0"/>
            </a:endParaRPr>
          </a:p>
          <a:p>
            <a:pPr algn="just" fontAlgn="auto">
              <a:lnSpc>
                <a:spcPct val="150000"/>
              </a:lnSpc>
            </a:pPr>
            <a:r>
              <a:rPr lang="en-US" altLang="zh-CN" sz="1400" dirty="0">
                <a:latin typeface="+mn-ea"/>
                <a:sym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2126" y="1193257"/>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02126" y="2280567"/>
            <a:ext cx="4693042" cy="703634"/>
            <a:chOff x="4931740" y="2099038"/>
            <a:chExt cx="2907496" cy="743681"/>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3" y="2099038"/>
              <a:ext cx="2362563" cy="743681"/>
              <a:chOff x="5600498" y="2070463"/>
              <a:chExt cx="2362563" cy="743681"/>
            </a:xfrm>
          </p:grpSpPr>
          <p:sp>
            <p:nvSpPr>
              <p:cNvPr id="59" name="文本框 30"/>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p:cNvGrpSpPr/>
          <p:nvPr/>
        </p:nvGrpSpPr>
        <p:grpSpPr>
          <a:xfrm>
            <a:off x="5236912" y="3483391"/>
            <a:ext cx="4693042" cy="703635"/>
            <a:chOff x="4931740" y="2099037"/>
            <a:chExt cx="2907496" cy="743682"/>
          </a:xfrm>
        </p:grpSpPr>
        <p:sp>
          <p:nvSpPr>
            <p:cNvPr id="8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p:cNvGrpSpPr/>
            <p:nvPr/>
          </p:nvGrpSpPr>
          <p:grpSpPr>
            <a:xfrm>
              <a:off x="5476673" y="2099037"/>
              <a:ext cx="2362563" cy="743682"/>
              <a:chOff x="5600498" y="2070462"/>
              <a:chExt cx="2362563" cy="743682"/>
            </a:xfrm>
          </p:grpSpPr>
          <p:sp>
            <p:nvSpPr>
              <p:cNvPr id="89"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90"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p:cNvGrpSpPr/>
          <p:nvPr/>
        </p:nvGrpSpPr>
        <p:grpSpPr>
          <a:xfrm>
            <a:off x="5271698" y="4693896"/>
            <a:ext cx="4693042" cy="703635"/>
            <a:chOff x="4931740" y="2099037"/>
            <a:chExt cx="2907496" cy="743682"/>
          </a:xfrm>
        </p:grpSpPr>
        <p:sp>
          <p:nvSpPr>
            <p:cNvPr id="93"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p:cNvGrpSpPr/>
            <p:nvPr/>
          </p:nvGrpSpPr>
          <p:grpSpPr>
            <a:xfrm>
              <a:off x="5476673" y="2099037"/>
              <a:ext cx="2362563" cy="743682"/>
              <a:chOff x="5600498" y="2070462"/>
              <a:chExt cx="2362563" cy="743682"/>
            </a:xfrm>
          </p:grpSpPr>
          <p:sp>
            <p:nvSpPr>
              <p:cNvPr id="95"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96"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82323" y="1980511"/>
            <a:ext cx="9930595" cy="1444832"/>
            <a:chOff x="1803079" y="2046411"/>
            <a:chExt cx="5705385" cy="1445034"/>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p:cNvSpPr/>
          <p:nvPr/>
        </p:nvSpPr>
        <p:spPr>
          <a:xfrm>
            <a:off x="1981197" y="2670992"/>
            <a:ext cx="8731721" cy="3872678"/>
          </a:xfrm>
          <a:prstGeom prst="rect">
            <a:avLst/>
          </a:prstGeom>
        </p:spPr>
        <p:txBody>
          <a:bodyPr wrap="square">
            <a:normAutofit fontScale="6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sz="2800" b="1" dirty="0">
                <a:latin typeface="+mn-ea"/>
                <a:sym typeface="Arial" panose="020B0604020202020204" pitchFamily="34" charset="0"/>
              </a:rPr>
              <a:t>气象、地理、政务等领域</a:t>
            </a:r>
          </a:p>
          <a:p>
            <a:pPr algn="just" fontAlgn="auto">
              <a:lnSpc>
                <a:spcPct val="150000"/>
              </a:lnSpc>
            </a:pPr>
            <a:endParaRPr sz="17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2500" dirty="0">
                <a:latin typeface="+mn-ea"/>
                <a:sym typeface="Arial" panose="020B0604020202020204" pitchFamily="34" charset="0"/>
              </a:rPr>
              <a:t>中国气象局保存的数据将近</a:t>
            </a:r>
            <a:r>
              <a:rPr lang="en-US" altLang="zh-CN" sz="2500" dirty="0">
                <a:latin typeface="+mn-ea"/>
                <a:sym typeface="Arial" panose="020B0604020202020204" pitchFamily="34" charset="0"/>
              </a:rPr>
              <a:t>10PB</a:t>
            </a:r>
            <a:r>
              <a:rPr lang="zh-CN" altLang="en-US" sz="2500" dirty="0">
                <a:latin typeface="+mn-ea"/>
                <a:sym typeface="Arial" panose="020B0604020202020204" pitchFamily="34" charset="0"/>
              </a:rPr>
              <a:t>，每年约增数百</a:t>
            </a:r>
            <a:r>
              <a:rPr lang="en-US" altLang="zh-CN" sz="2500" dirty="0">
                <a:latin typeface="+mn-ea"/>
                <a:sym typeface="Arial" panose="020B0604020202020204" pitchFamily="34" charset="0"/>
              </a:rPr>
              <a:t>TB</a:t>
            </a:r>
            <a:r>
              <a:rPr lang="zh-CN" altLang="en-US" sz="2500" dirty="0">
                <a:latin typeface="+mn-ea"/>
                <a:sym typeface="Arial" panose="020B0604020202020204" pitchFamily="34" charset="0"/>
              </a:rPr>
              <a:t>；各种地图和地理位置信息每年约数十</a:t>
            </a:r>
            <a:r>
              <a:rPr lang="en-US" altLang="zh-CN" sz="2500" dirty="0">
                <a:latin typeface="+mn-ea"/>
                <a:sym typeface="Arial" panose="020B0604020202020204" pitchFamily="34" charset="0"/>
              </a:rPr>
              <a:t>PB</a:t>
            </a:r>
            <a:r>
              <a:rPr lang="zh-CN" altLang="en-US" sz="2500" dirty="0">
                <a:latin typeface="+mn-ea"/>
                <a:sym typeface="Arial" panose="020B0604020202020204" pitchFamily="34" charset="0"/>
              </a:rPr>
              <a:t>；政务数据则涵盖了旅游、教育、交通、医疗等多个门类，且多为结构化数据</a:t>
            </a:r>
            <a:endParaRPr lang="en-US" altLang="zh-CN" sz="2500" dirty="0">
              <a:latin typeface="+mn-ea"/>
              <a:sym typeface="Arial" panose="020B0604020202020204" pitchFamily="34" charset="0"/>
            </a:endParaRPr>
          </a:p>
          <a:p>
            <a:pPr marL="742950" lvl="1" indent="-285750" algn="just">
              <a:lnSpc>
                <a:spcPct val="120000"/>
              </a:lnSpc>
              <a:buFont typeface="Wingdings" panose="05000000000000000000" pitchFamily="2" charset="2"/>
              <a:buChar char="p"/>
            </a:pPr>
            <a:endParaRPr lang="zh-CN" sz="28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altLang="en-US" sz="2800" b="1" dirty="0">
                <a:latin typeface="+mn-ea"/>
              </a:rPr>
              <a:t>制造业和其他传统行业</a:t>
            </a:r>
            <a:endParaRPr lang="en-US" altLang="zh-CN" sz="2800" b="1" dirty="0">
              <a:latin typeface="+mn-ea"/>
            </a:endParaRPr>
          </a:p>
          <a:p>
            <a:pPr marL="285750" indent="-285750" algn="just" fontAlgn="auto">
              <a:lnSpc>
                <a:spcPct val="150000"/>
              </a:lnSpc>
              <a:buFont typeface="Wingdings" panose="05000000000000000000" pitchFamily="2" charset="2"/>
              <a:buChar char="n"/>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2500" dirty="0">
                <a:latin typeface="+mn-ea"/>
                <a:sym typeface="Arial" panose="020B0604020202020204" pitchFamily="34" charset="0"/>
              </a:rPr>
              <a:t>制造业的大数据类型以产品设计数据、企业生产环节的业务数据和生产监控数据为主。其中产品设计数据以文件为主，非结构化，共享要求较高，保存时间较长；企业生产环节的业务数据主要是数据库结构化数据，而生产监控数据则数据量非常大。</a:t>
            </a:r>
            <a:endParaRPr lang="zh-CN" sz="2500" dirty="0">
              <a:latin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687138" y="1984169"/>
            <a:ext cx="9939777" cy="1444831"/>
            <a:chOff x="1797804" y="2044118"/>
            <a:chExt cx="5710660" cy="1445033"/>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按数据存储的形式划分</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86617" y="2455305"/>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03</a:t>
              </a:r>
              <a:endParaRPr lang="zh-CN" altLang="en-US" sz="3200" b="1" dirty="0">
                <a:solidFill>
                  <a:schemeClr val="accent1"/>
                </a:solidFill>
                <a:sym typeface="Arial" panose="020B0604020202020204" pitchFamily="34" charset="0"/>
              </a:endParaRPr>
            </a:p>
          </p:txBody>
        </p:sp>
      </p:grpSp>
      <p:sp>
        <p:nvSpPr>
          <p:cNvPr id="14" name="矩形 13"/>
          <p:cNvSpPr/>
          <p:nvPr/>
        </p:nvSpPr>
        <p:spPr>
          <a:xfrm>
            <a:off x="1783074" y="2707623"/>
            <a:ext cx="8756589" cy="3862801"/>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dirty="0">
                <a:sym typeface="Arial" panose="020B0604020202020204" pitchFamily="34" charset="0"/>
              </a:rPr>
              <a:t>大数据不仅仅体现在数据量大，还体现在数据类型多。仅有20%左右属于结构化的数据，80%的数据属于社交网络</a:t>
            </a:r>
            <a:r>
              <a:rPr lang="zh-CN" altLang="en-US" dirty="0">
                <a:sym typeface="Arial" panose="020B0604020202020204" pitchFamily="34" charset="0"/>
              </a:rPr>
              <a:t>、</a:t>
            </a:r>
            <a:r>
              <a:rPr dirty="0" err="1">
                <a:sym typeface="Arial" panose="020B0604020202020204" pitchFamily="34" charset="0"/>
              </a:rPr>
              <a:t>电子商务等领域</a:t>
            </a:r>
            <a:r>
              <a:rPr lang="zh-CN" altLang="en-US" dirty="0">
                <a:sym typeface="Arial" panose="020B0604020202020204" pitchFamily="34" charset="0"/>
              </a:rPr>
              <a:t>等</a:t>
            </a:r>
            <a:r>
              <a:rPr dirty="0" err="1">
                <a:sym typeface="Arial" panose="020B0604020202020204" pitchFamily="34" charset="0"/>
              </a:rPr>
              <a:t>非结构化数据</a:t>
            </a:r>
            <a:endParaRPr lang="en-US" altLang="zh-CN"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b="1" dirty="0" err="1">
                <a:sym typeface="Arial" panose="020B0604020202020204" pitchFamily="34" charset="0"/>
              </a:rPr>
              <a:t>结构化数据</a:t>
            </a:r>
            <a:r>
              <a:rPr lang="zh-CN" altLang="en-US" sz="1600" b="1" dirty="0">
                <a:sym typeface="Arial" panose="020B0604020202020204" pitchFamily="34" charset="0"/>
              </a:rPr>
              <a:t>：</a:t>
            </a:r>
            <a:r>
              <a:rPr sz="1600" dirty="0" err="1">
                <a:sym typeface="Arial" panose="020B0604020202020204" pitchFamily="34" charset="0"/>
              </a:rPr>
              <a:t>简单来说就是数据库，如企业ERP、财务系统、医疗HIS数据库、教育一卡通、政府行政审批、其他核心数据库等数据</a:t>
            </a:r>
            <a:endParaRPr lang="en-US" altLang="zh-CN" sz="1600"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b="1" dirty="0" err="1">
                <a:sym typeface="Arial" panose="020B0604020202020204" pitchFamily="34" charset="0"/>
              </a:rPr>
              <a:t>非结构化数据</a:t>
            </a:r>
            <a:r>
              <a:rPr lang="zh-CN" altLang="en-US" sz="1600" b="1" dirty="0">
                <a:sym typeface="Arial" panose="020B0604020202020204" pitchFamily="34" charset="0"/>
              </a:rPr>
              <a:t>：</a:t>
            </a:r>
            <a:r>
              <a:rPr sz="1600" dirty="0" err="1">
                <a:sym typeface="Arial" panose="020B0604020202020204" pitchFamily="34" charset="0"/>
              </a:rPr>
              <a:t>包括所有格式的办公文档、文本、</a:t>
            </a:r>
            <a:r>
              <a:rPr sz="1600" err="1">
                <a:sym typeface="Arial" panose="020B0604020202020204" pitchFamily="34" charset="0"/>
              </a:rPr>
              <a:t>图片</a:t>
            </a:r>
            <a:r>
              <a:rPr sz="1600">
                <a:sym typeface="Arial" panose="020B0604020202020204" pitchFamily="34" charset="0"/>
              </a:rPr>
              <a:t>、XML</a:t>
            </a:r>
            <a:r>
              <a:rPr sz="1600" dirty="0" err="1">
                <a:sym typeface="Arial" panose="020B0604020202020204" pitchFamily="34" charset="0"/>
              </a:rPr>
              <a:t>、HTML、各类报表、图像和音频、视频信息等数据</a:t>
            </a:r>
            <a:endParaRPr sz="1600" dirty="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06167" y="1895822"/>
            <a:ext cx="9806172" cy="1444831"/>
            <a:chOff x="1809095" y="2024101"/>
            <a:chExt cx="5633901" cy="1445033"/>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常用的大数据获取途径</a:t>
              </a: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3874"/>
              <a:ext cx="4901363" cy="369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7908" y="2435288"/>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04</a:t>
              </a:r>
              <a:endParaRPr lang="zh-CN" altLang="en-US" sz="3200" b="1" dirty="0">
                <a:solidFill>
                  <a:schemeClr val="accent1"/>
                </a:solidFill>
                <a:sym typeface="Arial" panose="020B0604020202020204" pitchFamily="34" charset="0"/>
              </a:endParaRPr>
            </a:p>
          </p:txBody>
        </p:sp>
      </p:grpSp>
      <p:sp>
        <p:nvSpPr>
          <p:cNvPr id="13" name="矩形 12"/>
          <p:cNvSpPr/>
          <p:nvPr/>
        </p:nvSpPr>
        <p:spPr>
          <a:xfrm>
            <a:off x="1827646" y="2524889"/>
            <a:ext cx="4484122" cy="1987579"/>
          </a:xfrm>
          <a:prstGeom prst="rect">
            <a:avLst/>
          </a:prstGeom>
        </p:spPr>
        <p:txBody>
          <a:bodyPr wrap="square">
            <a:normAutofit fontScale="5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sz="3300" b="1" dirty="0" err="1">
                <a:latin typeface="+mn-ea"/>
                <a:sym typeface="Arial" panose="020B0604020202020204" pitchFamily="34" charset="0"/>
              </a:rPr>
              <a:t>系统日志采集</a:t>
            </a:r>
            <a:endParaRPr lang="en-US" altLang="zh-CN" sz="3300" b="1" dirty="0">
              <a:latin typeface="+mn-ea"/>
              <a:sym typeface="Arial" panose="020B0604020202020204" pitchFamily="34" charset="0"/>
            </a:endParaRPr>
          </a:p>
          <a:p>
            <a:pPr algn="just" fontAlgn="auto">
              <a:lnSpc>
                <a:spcPts val="1320"/>
              </a:lnSpc>
            </a:pPr>
            <a:endParaRPr sz="1200" b="1" dirty="0">
              <a:latin typeface="+mn-ea"/>
              <a:sym typeface="Arial" panose="020B0604020202020204" pitchFamily="34" charset="0"/>
            </a:endParaRPr>
          </a:p>
          <a:p>
            <a:pPr marL="628650" lvl="1" indent="-171450" algn="just">
              <a:lnSpc>
                <a:spcPct val="150000"/>
              </a:lnSpc>
              <a:buFont typeface="Wingdings" panose="05000000000000000000" pitchFamily="2" charset="2"/>
              <a:buChar char="p"/>
            </a:pPr>
            <a:r>
              <a:rPr lang="en-US" altLang="zh-CN" sz="2900" dirty="0">
                <a:latin typeface="+mn-ea"/>
                <a:sym typeface="Arial" panose="020B0604020202020204" pitchFamily="34" charset="0"/>
              </a:rPr>
              <a:t> </a:t>
            </a:r>
            <a:r>
              <a:rPr sz="2900" dirty="0">
                <a:latin typeface="+mn-ea"/>
                <a:sym typeface="Arial" panose="020B0604020202020204" pitchFamily="34" charset="0"/>
              </a:rPr>
              <a:t>使用海量数据采集工具，用于系统日志采集，如Hadoop的Chukwa、Cloudera等，采用分布式架构，能满足大数据的日志数据采集和传输需求</a:t>
            </a:r>
          </a:p>
        </p:txBody>
      </p:sp>
      <p:sp>
        <p:nvSpPr>
          <p:cNvPr id="14" name="文本框 2"/>
          <p:cNvSpPr txBox="1"/>
          <p:nvPr/>
        </p:nvSpPr>
        <p:spPr>
          <a:xfrm>
            <a:off x="6311768" y="2532020"/>
            <a:ext cx="5174066" cy="413703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lang="zh-CN" altLang="en-US" b="1" dirty="0">
                <a:sym typeface="Arial" panose="020B0604020202020204" pitchFamily="34" charset="0"/>
              </a:rPr>
              <a:t>与数据服务机构进行合作</a:t>
            </a:r>
          </a:p>
          <a:p>
            <a:pPr algn="just" fontAlgn="auto">
              <a:lnSpc>
                <a:spcPts val="1320"/>
              </a:lnSpc>
            </a:pPr>
            <a:endParaRPr lang="zh-CN" altLang="en-US"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lang="zh-CN" altLang="en-US" sz="1600" dirty="0">
                <a:sym typeface="Arial" panose="020B0604020202020204" pitchFamily="34" charset="0"/>
              </a:rPr>
              <a:t> 数据服务机构通常具备规范的数据共享和交易渠道，人们可以在平台上快速、明确地获取自己所需要的数据。</a:t>
            </a:r>
            <a:endParaRPr lang="en-US" altLang="zh-CN" sz="1600" dirty="0">
              <a:sym typeface="Arial" panose="020B0604020202020204" pitchFamily="34" charset="0"/>
            </a:endParaRPr>
          </a:p>
          <a:p>
            <a:pPr marL="628650" lvl="1" indent="-171450" algn="just">
              <a:lnSpc>
                <a:spcPts val="1000"/>
              </a:lnSpc>
              <a:buFont typeface="Wingdings" panose="05000000000000000000" pitchFamily="2" charset="2"/>
              <a:buChar char="p"/>
            </a:pPr>
            <a:endParaRPr lang="en-US" altLang="zh-CN" b="1" dirty="0">
              <a:sym typeface="Arial" panose="020B0604020202020204" pitchFamily="34" charset="0"/>
            </a:endParaRPr>
          </a:p>
          <a:p>
            <a:pPr marL="171450" indent="-171450" algn="just" fontAlgn="auto">
              <a:lnSpc>
                <a:spcPct val="150000"/>
              </a:lnSpc>
              <a:buFont typeface="Wingdings" panose="05000000000000000000" pitchFamily="2" charset="2"/>
              <a:buChar char="n"/>
            </a:pPr>
            <a:r>
              <a:rPr b="1" dirty="0" err="1">
                <a:sym typeface="Arial" panose="020B0604020202020204" pitchFamily="34" charset="0"/>
              </a:rPr>
              <a:t>APP移动端数据采集</a:t>
            </a:r>
            <a:endParaRPr lang="en-US" altLang="zh-CN" b="1" dirty="0">
              <a:sym typeface="Arial" panose="020B0604020202020204" pitchFamily="34" charset="0"/>
            </a:endParaRPr>
          </a:p>
          <a:p>
            <a:pPr algn="just" fontAlgn="auto">
              <a:lnSpc>
                <a:spcPts val="1320"/>
              </a:lnSpc>
              <a:buNone/>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lang="en-US" altLang="zh-CN" sz="1600" dirty="0">
                <a:sym typeface="Arial" panose="020B0604020202020204" pitchFamily="34" charset="0"/>
              </a:rPr>
              <a:t> </a:t>
            </a:r>
            <a:r>
              <a:rPr sz="1600" dirty="0">
                <a:sym typeface="Arial" panose="020B0604020202020204" pitchFamily="34" charset="0"/>
              </a:rPr>
              <a:t>APP中的SDK插件可以将用户使用APP的信息汇总给指定服务器。单个APP用户规模有限，数据量有限；但数十万APP用户，获取的用户终端数据和部分行为数据也会达到数亿的量级</a:t>
            </a:r>
          </a:p>
          <a:p>
            <a:pPr algn="just" fontAlgn="auto">
              <a:lnSpc>
                <a:spcPts val="1320"/>
              </a:lnSpc>
              <a:buNone/>
            </a:pPr>
            <a:endParaRPr sz="1100" dirty="0"/>
          </a:p>
        </p:txBody>
      </p:sp>
      <p:sp>
        <p:nvSpPr>
          <p:cNvPr id="15" name="文本框 4"/>
          <p:cNvSpPr txBox="1"/>
          <p:nvPr/>
        </p:nvSpPr>
        <p:spPr>
          <a:xfrm>
            <a:off x="1827646" y="4042690"/>
            <a:ext cx="4333323" cy="2627514"/>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endParaRPr sz="1100" dirty="0">
              <a:sym typeface="Arial" panose="020B0604020202020204" pitchFamily="34" charset="0"/>
            </a:endParaRPr>
          </a:p>
          <a:p>
            <a:pPr marL="171450" indent="-171450" algn="just" fontAlgn="auto">
              <a:lnSpc>
                <a:spcPct val="150000"/>
              </a:lnSpc>
              <a:buFont typeface="Wingdings" panose="05000000000000000000" pitchFamily="2" charset="2"/>
              <a:buChar char="n"/>
            </a:pPr>
            <a:r>
              <a:rPr b="1" dirty="0" err="1">
                <a:sym typeface="Arial" panose="020B0604020202020204" pitchFamily="34" charset="0"/>
              </a:rPr>
              <a:t>互联网数据采集</a:t>
            </a:r>
            <a:endParaRPr lang="en-US" altLang="zh-CN"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lang="en-US" altLang="zh-CN" sz="1600" dirty="0">
                <a:latin typeface="+mn-ea"/>
                <a:sym typeface="Arial" panose="020B0604020202020204" pitchFamily="34" charset="0"/>
              </a:rPr>
              <a:t> </a:t>
            </a:r>
            <a:r>
              <a:rPr sz="1600" dirty="0" err="1">
                <a:latin typeface="+mn-ea"/>
                <a:sym typeface="Arial" panose="020B0604020202020204" pitchFamily="34" charset="0"/>
              </a:rPr>
              <a:t>通过爬虫</a:t>
            </a:r>
            <a:r>
              <a:rPr sz="1600" dirty="0" err="1">
                <a:sym typeface="Arial" panose="020B0604020202020204" pitchFamily="34" charset="0"/>
              </a:rPr>
              <a:t>等获取数据信息，可以数据从网页中抽取出来</a:t>
            </a:r>
            <a:r>
              <a:rPr lang="zh-CN" altLang="en-US" sz="1600" dirty="0">
                <a:sym typeface="Arial" panose="020B0604020202020204" pitchFamily="34" charset="0"/>
              </a:rPr>
              <a:t>并</a:t>
            </a:r>
            <a:r>
              <a:rPr sz="1600" dirty="0" err="1">
                <a:sym typeface="Arial" panose="020B0604020202020204" pitchFamily="34" charset="0"/>
              </a:rPr>
              <a:t>存储</a:t>
            </a:r>
            <a:r>
              <a:rPr lang="zh-CN" altLang="en-US" sz="1600" dirty="0">
                <a:sym typeface="Arial" panose="020B0604020202020204" pitchFamily="34" charset="0"/>
              </a:rPr>
              <a:t>。</a:t>
            </a:r>
            <a:r>
              <a:rPr sz="1600" dirty="0" err="1">
                <a:sym typeface="Arial" panose="020B0604020202020204" pitchFamily="34" charset="0"/>
              </a:rPr>
              <a:t>除网站中包含的内容之外，还可以使用DPI或DFI等带宽管理技术实现对</a:t>
            </a:r>
            <a:r>
              <a:rPr lang="zh-CN" altLang="en-US" sz="1600" dirty="0">
                <a:sym typeface="Arial" panose="020B0604020202020204" pitchFamily="34" charset="0"/>
              </a:rPr>
              <a:t>数据</a:t>
            </a:r>
            <a:r>
              <a:rPr sz="1600" dirty="0" err="1">
                <a:sym typeface="Arial" panose="020B0604020202020204" pitchFamily="34" charset="0"/>
              </a:rPr>
              <a:t>的采集</a:t>
            </a:r>
            <a:endParaRPr sz="1600" dirty="0">
              <a:sym typeface="Arial" panose="020B0604020202020204" pitchFamily="34" charset="0"/>
            </a:endParaRPr>
          </a:p>
          <a:p>
            <a:pPr algn="just" fontAlgn="auto">
              <a:lnSpc>
                <a:spcPct val="150000"/>
              </a:lnSpc>
            </a:pPr>
            <a:endParaRPr sz="11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26957"/>
            <a:ext cx="4693041" cy="703635"/>
            <a:chOff x="4931740" y="2099037"/>
            <a:chExt cx="2907495"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2" y="2099037"/>
              <a:ext cx="2362563" cy="743682"/>
              <a:chOff x="5600497" y="2070462"/>
              <a:chExt cx="2362563" cy="743682"/>
            </a:xfrm>
          </p:grpSpPr>
          <p:sp>
            <p:nvSpPr>
              <p:cNvPr id="59" name="文本框 30"/>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57650" y="3459183"/>
            <a:ext cx="4693041" cy="703634"/>
            <a:chOff x="4931740" y="2099038"/>
            <a:chExt cx="2907495" cy="743681"/>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2" y="2099038"/>
              <a:ext cx="2362563" cy="743681"/>
              <a:chOff x="5600497" y="2070463"/>
              <a:chExt cx="2362563" cy="743681"/>
            </a:xfrm>
          </p:grpSpPr>
          <p:sp>
            <p:nvSpPr>
              <p:cNvPr id="73" name="文本框 30"/>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328261" y="4691992"/>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sp>
        <p:nvSpPr>
          <p:cNvPr id="3" name="Content Placeholder 2"/>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1" name="图片 40"/>
          <p:cNvPicPr>
            <a:picLocks noChangeAspect="1"/>
          </p:cNvPicPr>
          <p:nvPr/>
        </p:nvPicPr>
        <p:blipFill>
          <a:blip r:embed="rId3"/>
          <a:stretch>
            <a:fillRect/>
          </a:stretch>
        </p:blipFill>
        <p:spPr>
          <a:xfrm>
            <a:off x="2038697" y="1806294"/>
            <a:ext cx="8298756" cy="4218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sp>
        <p:nvSpPr>
          <p:cNvPr id="3" name="Content Placeholder 2"/>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0337" y="2065875"/>
            <a:ext cx="2703876" cy="1682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908" y="2046118"/>
            <a:ext cx="2405022" cy="17147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1690336" y="2065875"/>
            <a:ext cx="8044194" cy="3523095"/>
            <a:chOff x="585193" y="1672292"/>
            <a:chExt cx="10813680" cy="4736037"/>
          </a:xfrm>
        </p:grpSpPr>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8" name="图片 7"/>
            <p:cNvPicPr>
              <a:picLocks noChangeAspect="1"/>
            </p:cNvPicPr>
            <p:nvPr/>
          </p:nvPicPr>
          <p:blipFill>
            <a:blip r:embed="rId6"/>
            <a:stretch>
              <a:fillRect/>
            </a:stretch>
          </p:blipFill>
          <p:spPr>
            <a:xfrm>
              <a:off x="585193" y="3992777"/>
              <a:ext cx="2578315" cy="2397833"/>
            </a:xfrm>
            <a:prstGeom prst="rect">
              <a:avLst/>
            </a:prstGeom>
          </p:spPr>
        </p:pic>
        <p:pic>
          <p:nvPicPr>
            <p:cNvPr id="9" name="图片 8"/>
            <p:cNvPicPr>
              <a:picLocks noChangeAspect="1"/>
            </p:cNvPicPr>
            <p:nvPr/>
          </p:nvPicPr>
          <p:blipFill rotWithShape="1">
            <a:blip r:embed="rId7"/>
            <a:srcRect l="5554" r="6943" b="11198"/>
            <a:stretch>
              <a:fillRect/>
            </a:stretch>
          </p:blipFill>
          <p:spPr>
            <a:xfrm>
              <a:off x="3239305" y="4000780"/>
              <a:ext cx="3439885" cy="2389830"/>
            </a:xfrm>
            <a:prstGeom prst="rect">
              <a:avLst/>
            </a:prstGeom>
          </p:spPr>
        </p:pic>
        <p:pic>
          <p:nvPicPr>
            <p:cNvPr id="10" name="图片 9"/>
            <p:cNvPicPr>
              <a:picLocks noChangeAspect="1"/>
            </p:cNvPicPr>
            <p:nvPr/>
          </p:nvPicPr>
          <p:blipFill rotWithShape="1">
            <a:blip r:embed="rId8"/>
            <a:srcRect l="7409" t="11636" r="4762"/>
            <a:stretch>
              <a:fillRect/>
            </a:stretch>
          </p:blipFill>
          <p:spPr>
            <a:xfrm>
              <a:off x="6735877" y="4000780"/>
              <a:ext cx="2416745" cy="2390311"/>
            </a:xfrm>
            <a:prstGeom prst="rect">
              <a:avLst/>
            </a:prstGeom>
          </p:spPr>
        </p:pic>
        <p:pic>
          <p:nvPicPr>
            <p:cNvPr id="11" name="图片 10"/>
            <p:cNvPicPr>
              <a:picLocks noChangeAspect="1"/>
            </p:cNvPicPr>
            <p:nvPr/>
          </p:nvPicPr>
          <p:blipFill rotWithShape="1">
            <a:blip r:embed="rId9"/>
            <a:srcRect l="15625" r="13000"/>
            <a:stretch>
              <a:fillRect/>
            </a:stretch>
          </p:blipFill>
          <p:spPr>
            <a:xfrm>
              <a:off x="9221096" y="4000780"/>
              <a:ext cx="2177777" cy="2407549"/>
            </a:xfrm>
            <a:prstGeom prst="rect">
              <a:avLst/>
            </a:prstGeom>
          </p:spPr>
        </p:pic>
      </p:grpSp>
      <p:grpSp>
        <p:nvGrpSpPr>
          <p:cNvPr id="12" name="组合 11"/>
          <p:cNvGrpSpPr/>
          <p:nvPr/>
        </p:nvGrpSpPr>
        <p:grpSpPr>
          <a:xfrm>
            <a:off x="2054315" y="2944187"/>
            <a:ext cx="1904349" cy="648885"/>
            <a:chOff x="1307154" y="2302514"/>
            <a:chExt cx="2539132" cy="865180"/>
          </a:xfrm>
        </p:grpSpPr>
        <p:sp>
          <p:nvSpPr>
            <p:cNvPr id="13" name="矩形 1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4" name="矩形 1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文本框 23"/>
            <p:cNvSpPr txBox="1"/>
            <p:nvPr/>
          </p:nvSpPr>
          <p:spPr>
            <a:xfrm>
              <a:off x="1696263"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环境</a:t>
              </a:r>
            </a:p>
          </p:txBody>
        </p:sp>
      </p:grpSp>
      <p:grpSp>
        <p:nvGrpSpPr>
          <p:cNvPr id="16" name="组合 15"/>
          <p:cNvGrpSpPr/>
          <p:nvPr/>
        </p:nvGrpSpPr>
        <p:grpSpPr>
          <a:xfrm>
            <a:off x="4925326" y="2944187"/>
            <a:ext cx="1904349" cy="648885"/>
            <a:chOff x="1307154" y="2302514"/>
            <a:chExt cx="2539132" cy="865180"/>
          </a:xfrm>
        </p:grpSpPr>
        <p:sp>
          <p:nvSpPr>
            <p:cNvPr id="17" name="矩形 1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9" name="文本框 34"/>
            <p:cNvSpPr txBox="1"/>
            <p:nvPr/>
          </p:nvSpPr>
          <p:spPr>
            <a:xfrm>
              <a:off x="1781957"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教育行业</a:t>
              </a:r>
            </a:p>
          </p:txBody>
        </p:sp>
      </p:grpSp>
      <p:grpSp>
        <p:nvGrpSpPr>
          <p:cNvPr id="20" name="组合 19"/>
          <p:cNvGrpSpPr/>
          <p:nvPr/>
        </p:nvGrpSpPr>
        <p:grpSpPr>
          <a:xfrm>
            <a:off x="7581816" y="2944187"/>
            <a:ext cx="1904349" cy="648885"/>
            <a:chOff x="1307154" y="2302514"/>
            <a:chExt cx="2539132" cy="865180"/>
          </a:xfrm>
        </p:grpSpPr>
        <p:sp>
          <p:nvSpPr>
            <p:cNvPr id="21" name="矩形 20"/>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2" name="矩形 21"/>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文本框 38"/>
            <p:cNvSpPr txBox="1"/>
            <p:nvPr/>
          </p:nvSpPr>
          <p:spPr>
            <a:xfrm>
              <a:off x="1712949"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医疗行业</a:t>
              </a:r>
            </a:p>
          </p:txBody>
        </p:sp>
      </p:grpSp>
      <p:grpSp>
        <p:nvGrpSpPr>
          <p:cNvPr id="24" name="组合 23"/>
          <p:cNvGrpSpPr/>
          <p:nvPr/>
        </p:nvGrpSpPr>
        <p:grpSpPr>
          <a:xfrm>
            <a:off x="1703971" y="4815483"/>
            <a:ext cx="1904349" cy="648885"/>
            <a:chOff x="1307154" y="2302514"/>
            <a:chExt cx="2539132" cy="865180"/>
          </a:xfrm>
        </p:grpSpPr>
        <p:sp>
          <p:nvSpPr>
            <p:cNvPr id="25" name="矩形 24"/>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6" name="矩形 25"/>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7" name="文本框 42"/>
            <p:cNvSpPr txBox="1"/>
            <p:nvPr/>
          </p:nvSpPr>
          <p:spPr>
            <a:xfrm>
              <a:off x="1765050"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农业</a:t>
              </a:r>
            </a:p>
          </p:txBody>
        </p:sp>
      </p:grpSp>
      <p:grpSp>
        <p:nvGrpSpPr>
          <p:cNvPr id="28" name="组合 27"/>
          <p:cNvGrpSpPr/>
          <p:nvPr/>
        </p:nvGrpSpPr>
        <p:grpSpPr>
          <a:xfrm>
            <a:off x="3991980" y="4815483"/>
            <a:ext cx="1904349" cy="648885"/>
            <a:chOff x="1307154" y="2302514"/>
            <a:chExt cx="2539132" cy="865180"/>
          </a:xfrm>
        </p:grpSpPr>
        <p:sp>
          <p:nvSpPr>
            <p:cNvPr id="29" name="矩形 28"/>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0" name="矩形 29"/>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1" name="文本框 46"/>
            <p:cNvSpPr txBox="1"/>
            <p:nvPr/>
          </p:nvSpPr>
          <p:spPr>
            <a:xfrm>
              <a:off x="1436039"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智慧城市</a:t>
              </a:r>
            </a:p>
          </p:txBody>
        </p:sp>
      </p:grpSp>
      <p:grpSp>
        <p:nvGrpSpPr>
          <p:cNvPr id="32" name="组合 31"/>
          <p:cNvGrpSpPr/>
          <p:nvPr/>
        </p:nvGrpSpPr>
        <p:grpSpPr>
          <a:xfrm>
            <a:off x="6311229" y="4815483"/>
            <a:ext cx="1775082" cy="648885"/>
            <a:chOff x="1307154" y="2302514"/>
            <a:chExt cx="2605864" cy="865180"/>
          </a:xfrm>
        </p:grpSpPr>
        <p:sp>
          <p:nvSpPr>
            <p:cNvPr id="33" name="矩形 3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4" name="矩形 3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5" name="文本框 50"/>
            <p:cNvSpPr txBox="1"/>
            <p:nvPr/>
          </p:nvSpPr>
          <p:spPr>
            <a:xfrm>
              <a:off x="1588918"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零售行业</a:t>
              </a:r>
            </a:p>
          </p:txBody>
        </p:sp>
      </p:grpSp>
      <p:grpSp>
        <p:nvGrpSpPr>
          <p:cNvPr id="36" name="组合 35"/>
          <p:cNvGrpSpPr/>
          <p:nvPr/>
        </p:nvGrpSpPr>
        <p:grpSpPr>
          <a:xfrm>
            <a:off x="8125387" y="4815483"/>
            <a:ext cx="1640555" cy="648885"/>
            <a:chOff x="1307154" y="2302514"/>
            <a:chExt cx="2605864" cy="865180"/>
          </a:xfrm>
        </p:grpSpPr>
        <p:sp>
          <p:nvSpPr>
            <p:cNvPr id="37" name="矩形 3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8" name="矩形 3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9" name="文本框 54"/>
            <p:cNvSpPr txBox="1"/>
            <p:nvPr/>
          </p:nvSpPr>
          <p:spPr>
            <a:xfrm>
              <a:off x="1588916" y="2442717"/>
              <a:ext cx="2324102"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金融行业</a:t>
              </a:r>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p:cNvGrpSpPr/>
          <p:nvPr/>
        </p:nvGrpSpPr>
        <p:grpSpPr>
          <a:xfrm>
            <a:off x="602013" y="1539690"/>
            <a:ext cx="3101893" cy="661406"/>
            <a:chOff x="1307154" y="2302514"/>
            <a:chExt cx="2539132" cy="865180"/>
          </a:xfrm>
        </p:grpSpPr>
        <p:sp>
          <p:nvSpPr>
            <p:cNvPr id="14" name="矩形 13"/>
            <p:cNvSpPr/>
            <p:nvPr/>
          </p:nvSpPr>
          <p:spPr>
            <a:xfrm>
              <a:off x="1307154" y="2302514"/>
              <a:ext cx="2539132" cy="865180"/>
            </a:xfrm>
            <a:prstGeom prst="rect">
              <a:avLst/>
            </a:prstGeom>
            <a:solidFill>
              <a:srgbClr val="FFC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p:cNvSpPr txBox="1"/>
            <p:nvPr/>
          </p:nvSpPr>
          <p:spPr>
            <a:xfrm>
              <a:off x="1602699" y="2419137"/>
              <a:ext cx="1966674"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零售行业</a:t>
              </a:r>
            </a:p>
          </p:txBody>
        </p:sp>
      </p:grpSp>
      <p:sp>
        <p:nvSpPr>
          <p:cNvPr id="5" name="矩形 4"/>
          <p:cNvSpPr/>
          <p:nvPr/>
        </p:nvSpPr>
        <p:spPr>
          <a:xfrm>
            <a:off x="602013" y="2317415"/>
            <a:ext cx="3101893" cy="363878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p:cNvSpPr/>
          <p:nvPr/>
        </p:nvSpPr>
        <p:spPr>
          <a:xfrm>
            <a:off x="773280" y="2416770"/>
            <a:ext cx="2930626"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零售行业大数据应用有两个层面，一个层面是零售行业可以了解客户的消费喜好和趋势，进行商品的精准营销，降低营销成本。另一个层面是依据客户购买的产品，为客户提供可能购买的其他产品，扩大销售额，也属于精准营销范畴。</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未来考验零售企业的是如何挖掘消费者需求，以及高效整合供应链满足其需求的能力，因此，信息技术水平的高低成为获得竞争优势的关键要素</a:t>
            </a:r>
            <a:r>
              <a:rPr lang="zh-CN" altLang="zh-CN" sz="1400" dirty="0">
                <a:latin typeface="仿宋" panose="02010609060101010101" pitchFamily="49" charset="-122"/>
                <a:ea typeface="仿宋" panose="02010609060101010101" pitchFamily="49" charset="-122"/>
              </a:rPr>
              <a:t>。</a:t>
            </a:r>
          </a:p>
        </p:txBody>
      </p:sp>
      <p:pic>
        <p:nvPicPr>
          <p:cNvPr id="25" name="图片 7"/>
          <p:cNvPicPr>
            <a:picLocks noChangeAspect="1"/>
          </p:cNvPicPr>
          <p:nvPr/>
        </p:nvPicPr>
        <p:blipFill rotWithShape="1">
          <a:blip r:embed="rId3">
            <a:extLst>
              <a:ext uri="{28A0092B-C50C-407E-A947-70E740481C1C}">
                <a14:useLocalDpi xmlns:a14="http://schemas.microsoft.com/office/drawing/2010/main" val="0"/>
              </a:ext>
            </a:extLst>
          </a:blip>
          <a:srcRect l="2704" b="1755"/>
          <a:stretch>
            <a:fillRect/>
          </a:stretch>
        </p:blipFill>
        <p:spPr bwMode="auto">
          <a:xfrm>
            <a:off x="4119603" y="1539690"/>
            <a:ext cx="3752363" cy="2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4"/>
          <a:stretch>
            <a:fillRect/>
          </a:stretch>
        </p:blipFill>
        <p:spPr>
          <a:xfrm>
            <a:off x="8148071" y="1539690"/>
            <a:ext cx="3600003" cy="2016000"/>
          </a:xfrm>
          <a:prstGeom prst="rect">
            <a:avLst/>
          </a:prstGeom>
        </p:spPr>
      </p:pic>
      <p:sp>
        <p:nvSpPr>
          <p:cNvPr id="27" name="矩形 26"/>
          <p:cNvSpPr/>
          <p:nvPr/>
        </p:nvSpPr>
        <p:spPr>
          <a:xfrm>
            <a:off x="4119603" y="4070119"/>
            <a:ext cx="7819807" cy="1857753"/>
          </a:xfrm>
          <a:prstGeom prst="rect">
            <a:avLst/>
          </a:prstGeom>
        </p:spPr>
        <p:txBody>
          <a:bodyPr wrap="square">
            <a:spAutoFit/>
          </a:bodyPr>
          <a:lstStyle/>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淘宝上的买家在购买商品前，会比较多家供应商的产品，进而反映到淘宝网站统计数据中，通过用户比选、购买行为进行贸易分析预测</a:t>
            </a:r>
            <a:endParaRPr lang="en-US" altLang="zh-CN" dirty="0">
              <a:latin typeface="微软雅黑" panose="020B0503020204020204" pitchFamily="34" charset="-122"/>
              <a:ea typeface="微软雅黑" panose="020B0503020204020204" pitchFamily="34" charset="-122"/>
            </a:endParaRPr>
          </a:p>
          <a:p>
            <a:pPr>
              <a:lnSpc>
                <a:spcPct val="130000"/>
              </a:lnSpc>
              <a:buSzPct val="130000"/>
            </a:pPr>
            <a:endParaRPr lang="en-US" altLang="zh-CN"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2008</a:t>
            </a:r>
            <a:r>
              <a:rPr lang="zh-CN" altLang="en-US" dirty="0">
                <a:latin typeface="微软雅黑" panose="020B0503020204020204" pitchFamily="34" charset="-122"/>
                <a:ea typeface="微软雅黑" panose="020B0503020204020204" pitchFamily="34" charset="-122"/>
              </a:rPr>
              <a:t>年初，淘宝上买家询盘数急剧下滑，</a:t>
            </a:r>
            <a:r>
              <a:rPr lang="zh-CN" altLang="en-US" dirty="0">
                <a:solidFill>
                  <a:schemeClr val="bg2">
                    <a:lumMod val="25000"/>
                  </a:schemeClr>
                </a:solidFill>
                <a:latin typeface="微软雅黑" panose="020B0503020204020204" pitchFamily="34" charset="-122"/>
                <a:ea typeface="微软雅黑" panose="020B0503020204020204" pitchFamily="34" charset="-122"/>
              </a:rPr>
              <a:t>淘宝网预测到欧美对中国的采购在下滑，最后推断出世界贸易即将发生变化</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p:cNvGrpSpPr/>
          <p:nvPr/>
        </p:nvGrpSpPr>
        <p:grpSpPr>
          <a:xfrm>
            <a:off x="467872" y="1467577"/>
            <a:ext cx="3060213" cy="661406"/>
            <a:chOff x="1307154" y="2302514"/>
            <a:chExt cx="2539132" cy="865180"/>
          </a:xfrm>
          <a:solidFill>
            <a:schemeClr val="accent4">
              <a:lumMod val="75000"/>
            </a:schemeClr>
          </a:solidFill>
        </p:grpSpPr>
        <p:sp>
          <p:nvSpPr>
            <p:cNvPr id="11" name="矩形 10"/>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金融行业</a:t>
              </a:r>
            </a:p>
          </p:txBody>
        </p:sp>
      </p:grpSp>
      <p:sp>
        <p:nvSpPr>
          <p:cNvPr id="8" name="矩形 7"/>
          <p:cNvSpPr/>
          <p:nvPr/>
        </p:nvSpPr>
        <p:spPr>
          <a:xfrm>
            <a:off x="480976" y="2287011"/>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p:cNvSpPr/>
          <p:nvPr/>
        </p:nvSpPr>
        <p:spPr>
          <a:xfrm>
            <a:off x="631081" y="2528280"/>
            <a:ext cx="2838617" cy="33547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1"/>
                </a:solidFill>
                <a:latin typeface="仿宋" panose="02010609060101010101" pitchFamily="49" charset="-122"/>
                <a:ea typeface="仿宋" panose="02010609060101010101" pitchFamily="49" charset="-122"/>
              </a:rPr>
              <a:t>1</a:t>
            </a:r>
            <a:r>
              <a:rPr lang="zh-CN" altLang="zh-CN" sz="1600" b="1" dirty="0">
                <a:solidFill>
                  <a:schemeClr val="accent1"/>
                </a:solidFill>
                <a:latin typeface="仿宋" panose="02010609060101010101" pitchFamily="49" charset="-122"/>
                <a:ea typeface="仿宋" panose="02010609060101010101" pitchFamily="49" charset="-122"/>
              </a:rPr>
              <a:t>）</a:t>
            </a:r>
            <a:r>
              <a:rPr lang="zh-CN" altLang="zh-CN" b="1" dirty="0">
                <a:solidFill>
                  <a:schemeClr val="accent1"/>
                </a:solidFill>
                <a:latin typeface="仿宋" panose="02010609060101010101" pitchFamily="49" charset="-122"/>
                <a:ea typeface="仿宋" panose="02010609060101010101" pitchFamily="49" charset="-122"/>
              </a:rPr>
              <a:t>银行数据应用场景</a:t>
            </a:r>
            <a:endParaRPr lang="en-US" altLang="zh-CN" b="1" dirty="0">
              <a:solidFill>
                <a:schemeClr val="accent1"/>
              </a:solidFill>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利用数据挖掘来分析出一些交易数据背后的商业价值。</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2</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b="1" dirty="0">
                <a:solidFill>
                  <a:schemeClr val="accent1"/>
                </a:solidFill>
                <a:latin typeface="仿宋" panose="02010609060101010101" pitchFamily="49" charset="-122"/>
                <a:ea typeface="仿宋" panose="02010609060101010101" pitchFamily="49" charset="-122"/>
              </a:rPr>
              <a:t>保险数据应用场景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用数据来提升保险产品的精算水平，提高利润水平和投资收益。</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3</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b="1" dirty="0">
                <a:solidFill>
                  <a:schemeClr val="accent1"/>
                </a:solidFill>
                <a:latin typeface="仿宋" panose="02010609060101010101" pitchFamily="49" charset="-122"/>
                <a:ea typeface="仿宋" panose="02010609060101010101" pitchFamily="49" charset="-122"/>
              </a:rPr>
              <a:t>证券数据应用场景</a:t>
            </a:r>
            <a:endParaRPr lang="en-US" altLang="zh-CN" b="1" dirty="0">
              <a:solidFill>
                <a:schemeClr val="accent1"/>
              </a:solidFill>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对客户交易习惯和行为分析可以帮助证券公司获得更多的收益</a:t>
            </a:r>
            <a:r>
              <a:rPr lang="zh-CN" altLang="zh-CN" sz="1400" dirty="0">
                <a:latin typeface="仿宋" panose="02010609060101010101" pitchFamily="49" charset="-122"/>
                <a:ea typeface="仿宋" panose="02010609060101010101" pitchFamily="49" charset="-122"/>
              </a:rPr>
              <a:t>。</a:t>
            </a:r>
          </a:p>
        </p:txBody>
      </p:sp>
      <p:pic>
        <p:nvPicPr>
          <p:cNvPr id="27" name="图片 26"/>
          <p:cNvPicPr>
            <a:picLocks noChangeAspect="1"/>
          </p:cNvPicPr>
          <p:nvPr/>
        </p:nvPicPr>
        <p:blipFill>
          <a:blip r:embed="rId3"/>
          <a:stretch>
            <a:fillRect/>
          </a:stretch>
        </p:blipFill>
        <p:spPr>
          <a:xfrm>
            <a:off x="7942664" y="1466280"/>
            <a:ext cx="3425267" cy="2124000"/>
          </a:xfrm>
          <a:prstGeom prst="rect">
            <a:avLst/>
          </a:prstGeom>
        </p:spPr>
      </p:pic>
      <p:sp>
        <p:nvSpPr>
          <p:cNvPr id="33" name="矩形 32"/>
          <p:cNvSpPr/>
          <p:nvPr/>
        </p:nvSpPr>
        <p:spPr>
          <a:xfrm>
            <a:off x="4076885" y="4092878"/>
            <a:ext cx="7176746" cy="1754326"/>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A1A1A"/>
                </a:solidFill>
                <a:latin typeface="+mn-ea"/>
              </a:rPr>
              <a:t>汇丰银行在防范信用卡和借记卡欺诈的基础上，利用</a:t>
            </a:r>
            <a:r>
              <a:rPr lang="en-US" altLang="zh-CN" dirty="0">
                <a:solidFill>
                  <a:srgbClr val="1A1A1A"/>
                </a:solidFill>
                <a:latin typeface="+mn-ea"/>
              </a:rPr>
              <a:t>SAS</a:t>
            </a:r>
            <a:r>
              <a:rPr lang="zh-CN" altLang="en-US" dirty="0">
                <a:solidFill>
                  <a:srgbClr val="1A1A1A"/>
                </a:solidFill>
                <a:latin typeface="+mn-ea"/>
              </a:rPr>
              <a:t>构建了一套全球业务网络的防欺诈管理系统，为多种业务线和渠道提供完善的欺诈防范</a:t>
            </a:r>
            <a:endParaRPr lang="en-US" altLang="zh-CN" dirty="0">
              <a:solidFill>
                <a:srgbClr val="1A1A1A"/>
              </a:solidFill>
              <a:latin typeface="+mn-ea"/>
            </a:endParaRPr>
          </a:p>
          <a:p>
            <a:pPr marL="285750" indent="-285750">
              <a:buFont typeface="Arial" panose="020B0604020202020204" pitchFamily="34" charset="0"/>
              <a:buChar char="•"/>
            </a:pPr>
            <a:endParaRPr lang="en-US" altLang="zh-CN" dirty="0">
              <a:solidFill>
                <a:srgbClr val="1A1A1A"/>
              </a:solidFill>
              <a:latin typeface="+mn-ea"/>
            </a:endParaRPr>
          </a:p>
          <a:p>
            <a:pPr marL="285750" indent="-285750">
              <a:buFont typeface="Arial" panose="020B0604020202020204" pitchFamily="34" charset="0"/>
              <a:buChar char="•"/>
            </a:pPr>
            <a:r>
              <a:rPr lang="zh-CN" altLang="en-US" dirty="0">
                <a:solidFill>
                  <a:srgbClr val="1A1A1A"/>
                </a:solidFill>
                <a:latin typeface="+mn-ea"/>
              </a:rPr>
              <a:t>该系统通过收集和分析大数据，以</a:t>
            </a:r>
            <a:r>
              <a:rPr lang="zh-CN" altLang="en-US" dirty="0">
                <a:solidFill>
                  <a:schemeClr val="accent2">
                    <a:lumMod val="25000"/>
                  </a:schemeClr>
                </a:solidFill>
                <a:latin typeface="+mn-ea"/>
              </a:rPr>
              <a:t>更快的信息获取速度挖掘交易的不正当行为，并迅速启动紧急告警</a:t>
            </a:r>
            <a:endParaRPr lang="zh-CN" altLang="en-US" dirty="0">
              <a:latin typeface="+mn-ea"/>
            </a:endParaRPr>
          </a:p>
        </p:txBody>
      </p:sp>
      <p:pic>
        <p:nvPicPr>
          <p:cNvPr id="35" name="图片 34"/>
          <p:cNvPicPr>
            <a:picLocks noChangeAspect="1"/>
          </p:cNvPicPr>
          <p:nvPr/>
        </p:nvPicPr>
        <p:blipFill rotWithShape="1">
          <a:blip r:embed="rId4"/>
          <a:srcRect l="6959" b="943"/>
          <a:stretch>
            <a:fillRect/>
          </a:stretch>
        </p:blipFill>
        <p:spPr>
          <a:xfrm>
            <a:off x="4249336" y="1486305"/>
            <a:ext cx="3561873" cy="2103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p:cNvGrpSpPr/>
          <p:nvPr/>
        </p:nvGrpSpPr>
        <p:grpSpPr>
          <a:xfrm>
            <a:off x="473422" y="1460897"/>
            <a:ext cx="3060213" cy="661406"/>
            <a:chOff x="1307154" y="2302514"/>
            <a:chExt cx="2539132" cy="865180"/>
          </a:xfrm>
          <a:solidFill>
            <a:schemeClr val="accent6">
              <a:lumMod val="50000"/>
            </a:schemeClr>
          </a:solidFill>
        </p:grpSpPr>
        <p:sp>
          <p:nvSpPr>
            <p:cNvPr id="11" name="矩形 10"/>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智慧城市</a:t>
              </a:r>
            </a:p>
          </p:txBody>
        </p:sp>
      </p:grpSp>
      <p:sp>
        <p:nvSpPr>
          <p:cNvPr id="8" name="矩形 7"/>
          <p:cNvSpPr/>
          <p:nvPr/>
        </p:nvSpPr>
        <p:spPr>
          <a:xfrm>
            <a:off x="480976" y="2344465"/>
            <a:ext cx="3060213" cy="376242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p:cNvSpPr/>
          <p:nvPr/>
        </p:nvSpPr>
        <p:spPr>
          <a:xfrm>
            <a:off x="614233" y="2479043"/>
            <a:ext cx="2838617" cy="34932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2"/>
                </a:solidFill>
                <a:latin typeface="仿宋" panose="02010609060101010101" pitchFamily="49" charset="-122"/>
                <a:ea typeface="仿宋" panose="02010609060101010101" pitchFamily="49" charset="-122"/>
              </a:rPr>
              <a:t>   </a:t>
            </a:r>
            <a:r>
              <a:rPr lang="zh-CN" altLang="en-US" sz="1700" dirty="0">
                <a:solidFill>
                  <a:schemeClr val="tx2"/>
                </a:solidFill>
                <a:latin typeface="仿宋" panose="02010609060101010101" pitchFamily="49" charset="-122"/>
                <a:ea typeface="仿宋" panose="02010609060101010101" pitchFamily="49" charset="-122"/>
              </a:rPr>
              <a:t>大数据技术可以了解经济发展情况、各产业发展情况、消费支出和产品销售情况等，依据分析结果，科学地制定宏观政策，平衡各产业发展，避免产能过剩，有效利用自然资源和社会资源，提高社会生产效率。</a:t>
            </a:r>
            <a:endParaRPr lang="en-US" altLang="zh-CN" sz="1700" dirty="0">
              <a:solidFill>
                <a:schemeClr val="tx2"/>
              </a:solidFill>
              <a:latin typeface="仿宋" panose="02010609060101010101" pitchFamily="49" charset="-122"/>
              <a:ea typeface="仿宋" panose="02010609060101010101" pitchFamily="49" charset="-122"/>
            </a:endParaRPr>
          </a:p>
          <a:p>
            <a:endParaRPr lang="en-US" altLang="zh-CN" sz="1700" dirty="0">
              <a:solidFill>
                <a:schemeClr val="tx2"/>
              </a:solidFill>
              <a:latin typeface="仿宋" panose="02010609060101010101" pitchFamily="49" charset="-122"/>
              <a:ea typeface="仿宋" panose="02010609060101010101" pitchFamily="49" charset="-122"/>
            </a:endParaRPr>
          </a:p>
          <a:p>
            <a:r>
              <a:rPr lang="en-US" altLang="zh-CN" sz="1700" dirty="0">
                <a:solidFill>
                  <a:schemeClr val="tx2"/>
                </a:solidFill>
                <a:latin typeface="仿宋" panose="02010609060101010101" pitchFamily="49" charset="-122"/>
                <a:ea typeface="仿宋" panose="02010609060101010101" pitchFamily="49" charset="-122"/>
              </a:rPr>
              <a:t>   </a:t>
            </a:r>
            <a:r>
              <a:rPr lang="zh-CN" altLang="en-US" sz="1700" dirty="0">
                <a:solidFill>
                  <a:schemeClr val="tx2"/>
                </a:solidFill>
                <a:latin typeface="仿宋" panose="02010609060101010101" pitchFamily="49" charset="-122"/>
                <a:ea typeface="仿宋" panose="02010609060101010101" pitchFamily="49" charset="-122"/>
              </a:rPr>
              <a:t>大数据技术也能帮助政府进行支出管理，透明合理的财政支出将有利于提高公信力和监督财政支出。</a:t>
            </a:r>
          </a:p>
        </p:txBody>
      </p:sp>
      <p:pic>
        <p:nvPicPr>
          <p:cNvPr id="2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442897"/>
            <a:ext cx="2630541"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4"/>
          <a:stretch>
            <a:fillRect/>
          </a:stretch>
        </p:blipFill>
        <p:spPr>
          <a:xfrm>
            <a:off x="7122625" y="1460897"/>
            <a:ext cx="4057004" cy="2196000"/>
          </a:xfrm>
          <a:prstGeom prst="rect">
            <a:avLst/>
          </a:prstGeom>
        </p:spPr>
      </p:pic>
      <p:sp>
        <p:nvSpPr>
          <p:cNvPr id="26" name="矩形 25"/>
          <p:cNvSpPr/>
          <p:nvPr/>
        </p:nvSpPr>
        <p:spPr>
          <a:xfrm>
            <a:off x="4057155" y="3731955"/>
            <a:ext cx="7342136" cy="226998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1A1A1A"/>
                </a:solidFill>
                <a:latin typeface="+mn-ea"/>
              </a:rPr>
              <a:t>美国佛罗里达州，通过对高速口收费站数据（约为</a:t>
            </a:r>
            <a:r>
              <a:rPr lang="en-US" altLang="zh-CN" sz="1600" dirty="0">
                <a:solidFill>
                  <a:srgbClr val="1A1A1A"/>
                </a:solidFill>
                <a:latin typeface="+mn-ea"/>
              </a:rPr>
              <a:t>110</a:t>
            </a:r>
            <a:r>
              <a:rPr lang="zh-CN" altLang="en-US" sz="1600" dirty="0">
                <a:solidFill>
                  <a:srgbClr val="1A1A1A"/>
                </a:solidFill>
                <a:latin typeface="+mn-ea"/>
              </a:rPr>
              <a:t>万条）比对分析发现当地的</a:t>
            </a:r>
            <a:r>
              <a:rPr lang="en-US" altLang="zh-CN" sz="1600" dirty="0">
                <a:solidFill>
                  <a:srgbClr val="1A1A1A"/>
                </a:solidFill>
                <a:latin typeface="+mn-ea"/>
              </a:rPr>
              <a:t>3900</a:t>
            </a:r>
            <a:r>
              <a:rPr lang="zh-CN" altLang="en-US" sz="1600" dirty="0">
                <a:solidFill>
                  <a:srgbClr val="1A1A1A"/>
                </a:solidFill>
                <a:latin typeface="+mn-ea"/>
              </a:rPr>
              <a:t>辆警车在</a:t>
            </a:r>
            <a:r>
              <a:rPr lang="en-US" altLang="zh-CN" sz="1600" dirty="0">
                <a:solidFill>
                  <a:srgbClr val="1A1A1A"/>
                </a:solidFill>
                <a:latin typeface="+mn-ea"/>
              </a:rPr>
              <a:t>13</a:t>
            </a:r>
            <a:r>
              <a:rPr lang="zh-CN" altLang="en-US" sz="1600" dirty="0">
                <a:solidFill>
                  <a:srgbClr val="1A1A1A"/>
                </a:solidFill>
                <a:latin typeface="+mn-ea"/>
              </a:rPr>
              <a:t>个月的时间里共发生了</a:t>
            </a:r>
            <a:r>
              <a:rPr lang="en-US" altLang="zh-CN" sz="1600" dirty="0">
                <a:solidFill>
                  <a:srgbClr val="1A1A1A"/>
                </a:solidFill>
                <a:latin typeface="+mn-ea"/>
              </a:rPr>
              <a:t>5100</a:t>
            </a:r>
            <a:r>
              <a:rPr lang="zh-CN" altLang="en-US" sz="1600" dirty="0">
                <a:solidFill>
                  <a:srgbClr val="1A1A1A"/>
                </a:solidFill>
                <a:latin typeface="+mn-ea"/>
              </a:rPr>
              <a:t>多次的超速行驶记录。进一步的筛选分析发现，警车超速时间竟然大部分都发生在上下班时间</a:t>
            </a:r>
            <a:endParaRPr lang="en-US" altLang="zh-CN" sz="1600" dirty="0">
              <a:solidFill>
                <a:srgbClr val="1A1A1A"/>
              </a:solidFill>
              <a:latin typeface="+mn-ea"/>
            </a:endParaRPr>
          </a:p>
          <a:p>
            <a:pPr marL="285750" indent="-285750">
              <a:buFont typeface="Arial" panose="020B0604020202020204" pitchFamily="34" charset="0"/>
              <a:buChar char="•"/>
            </a:pPr>
            <a:endParaRPr lang="zh-CN" altLang="en-US" sz="1600" dirty="0">
              <a:solidFill>
                <a:srgbClr val="1A1A1A"/>
              </a:solidFill>
              <a:latin typeface="+mn-ea"/>
            </a:endParaRPr>
          </a:p>
          <a:p>
            <a:pPr marL="285750" indent="-285750">
              <a:lnSpc>
                <a:spcPts val="1020"/>
              </a:lnSpc>
              <a:buFont typeface="Arial" panose="020B0604020202020204" pitchFamily="34" charset="0"/>
              <a:buChar char="•"/>
            </a:pPr>
            <a:endParaRPr lang="en-US" altLang="zh-CN" sz="1600" dirty="0">
              <a:solidFill>
                <a:srgbClr val="1A1A1A"/>
              </a:solidFill>
              <a:latin typeface="+mn-ea"/>
            </a:endParaRPr>
          </a:p>
          <a:p>
            <a:pPr marL="285750" indent="-285750">
              <a:lnSpc>
                <a:spcPct val="150000"/>
              </a:lnSpc>
              <a:buFont typeface="Arial" panose="020B0604020202020204" pitchFamily="34" charset="0"/>
              <a:buChar char="•"/>
            </a:pPr>
            <a:r>
              <a:rPr lang="zh-CN" altLang="en-US" sz="1600" dirty="0">
                <a:solidFill>
                  <a:srgbClr val="1A1A1A"/>
                </a:solidFill>
                <a:latin typeface="+mn-ea"/>
              </a:rPr>
              <a:t>翔实的纪录与可信的分析结果引起了当地民众广泛关注，牵扯到超速案件的</a:t>
            </a:r>
            <a:r>
              <a:rPr lang="en-US" altLang="zh-CN" sz="1600" dirty="0">
                <a:solidFill>
                  <a:srgbClr val="1A1A1A"/>
                </a:solidFill>
                <a:latin typeface="+mn-ea"/>
              </a:rPr>
              <a:t>12</a:t>
            </a:r>
            <a:r>
              <a:rPr lang="zh-CN" altLang="en-US" sz="1600" dirty="0">
                <a:solidFill>
                  <a:srgbClr val="1A1A1A"/>
                </a:solidFill>
                <a:latin typeface="+mn-ea"/>
              </a:rPr>
              <a:t>个部门近</a:t>
            </a:r>
            <a:r>
              <a:rPr lang="en-US" altLang="zh-CN" sz="1600" dirty="0">
                <a:solidFill>
                  <a:srgbClr val="1A1A1A"/>
                </a:solidFill>
                <a:latin typeface="+mn-ea"/>
              </a:rPr>
              <a:t>800</a:t>
            </a:r>
            <a:r>
              <a:rPr lang="zh-CN" altLang="en-US" sz="1600" dirty="0">
                <a:solidFill>
                  <a:srgbClr val="1A1A1A"/>
                </a:solidFill>
                <a:latin typeface="+mn-ea"/>
              </a:rPr>
              <a:t>名警察受到处理，“警察开快车”事件被有效治理和纠正</a:t>
            </a:r>
            <a:endParaRPr lang="zh-CN" altLang="en-US"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18" name="组合 17"/>
          <p:cNvGrpSpPr/>
          <p:nvPr/>
        </p:nvGrpSpPr>
        <p:grpSpPr>
          <a:xfrm>
            <a:off x="478906" y="1467577"/>
            <a:ext cx="3065807" cy="661406"/>
            <a:chOff x="1307154" y="2302514"/>
            <a:chExt cx="2539132" cy="865180"/>
          </a:xfrm>
        </p:grpSpPr>
        <p:sp>
          <p:nvSpPr>
            <p:cNvPr id="22" name="矩形 21"/>
            <p:cNvSpPr/>
            <p:nvPr/>
          </p:nvSpPr>
          <p:spPr>
            <a:xfrm>
              <a:off x="1307154" y="2302514"/>
              <a:ext cx="2539132" cy="865180"/>
            </a:xfrm>
            <a:prstGeom prst="rect">
              <a:avLst/>
            </a:prstGeom>
            <a:solidFill>
              <a:schemeClr val="accent4">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p:cNvSpPr txBox="1"/>
            <p:nvPr/>
          </p:nvSpPr>
          <p:spPr>
            <a:xfrm>
              <a:off x="1423987" y="2419137"/>
              <a:ext cx="2323015"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农业行业</a:t>
              </a:r>
            </a:p>
          </p:txBody>
        </p:sp>
      </p:grpSp>
      <p:grpSp>
        <p:nvGrpSpPr>
          <p:cNvPr id="19" name="组合 18"/>
          <p:cNvGrpSpPr/>
          <p:nvPr/>
        </p:nvGrpSpPr>
        <p:grpSpPr>
          <a:xfrm>
            <a:off x="490070" y="2304892"/>
            <a:ext cx="3054643" cy="3834651"/>
            <a:chOff x="508958" y="1837426"/>
            <a:chExt cx="3405279" cy="4099930"/>
          </a:xfrm>
        </p:grpSpPr>
        <p:sp>
          <p:nvSpPr>
            <p:cNvPr id="20" name="矩形 19"/>
            <p:cNvSpPr/>
            <p:nvPr/>
          </p:nvSpPr>
          <p:spPr>
            <a:xfrm>
              <a:off x="508958" y="1837426"/>
              <a:ext cx="3405279" cy="409993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664482" y="2109152"/>
              <a:ext cx="3088011" cy="3734926"/>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700" dirty="0">
                  <a:latin typeface="仿宋" panose="02010609060101010101" pitchFamily="49" charset="-122"/>
                  <a:ea typeface="仿宋" panose="02010609060101010101" pitchFamily="49" charset="-122"/>
                </a:rPr>
                <a:t>借助于大数据提供的消费能力和趋势报告，政府可为农业生产进行合理引导，依据需求进行生产，避免产能过剩造成不必要的资源和社会财富浪费。</a:t>
              </a:r>
            </a:p>
            <a:p>
              <a:endParaRPr lang="en-US" altLang="zh-CN" sz="1700" dirty="0">
                <a:latin typeface="仿宋" panose="02010609060101010101" pitchFamily="49" charset="-122"/>
                <a:ea typeface="仿宋" panose="02010609060101010101" pitchFamily="49" charset="-122"/>
              </a:endParaRPr>
            </a:p>
            <a:p>
              <a:r>
                <a:rPr lang="en-US" altLang="zh-CN" sz="1700" dirty="0">
                  <a:latin typeface="仿宋" panose="02010609060101010101" pitchFamily="49" charset="-122"/>
                  <a:ea typeface="仿宋" panose="02010609060101010101" pitchFamily="49" charset="-122"/>
                </a:rPr>
                <a:t>    </a:t>
              </a:r>
              <a:r>
                <a:rPr lang="zh-CN" altLang="zh-CN" sz="1700" dirty="0">
                  <a:latin typeface="仿宋" panose="02010609060101010101" pitchFamily="49" charset="-122"/>
                  <a:ea typeface="仿宋" panose="02010609060101010101" pitchFamily="49" charset="-122"/>
                </a:rPr>
                <a:t>通过大数据的分析将会更精确地预测未来的天气，帮助农民做好自然灾害的预防工作，帮助政府实现农业的精细化管理和科学决策。</a:t>
              </a:r>
            </a:p>
          </p:txBody>
        </p:sp>
      </p:grpSp>
      <p:pic>
        <p:nvPicPr>
          <p:cNvPr id="26" name="图片 25"/>
          <p:cNvPicPr>
            <a:picLocks noChangeAspect="1"/>
          </p:cNvPicPr>
          <p:nvPr/>
        </p:nvPicPr>
        <p:blipFill>
          <a:blip r:embed="rId3"/>
          <a:stretch>
            <a:fillRect/>
          </a:stretch>
        </p:blipFill>
        <p:spPr>
          <a:xfrm>
            <a:off x="4254141" y="1452570"/>
            <a:ext cx="3450397" cy="1908000"/>
          </a:xfrm>
          <a:prstGeom prst="rect">
            <a:avLst/>
          </a:prstGeom>
        </p:spPr>
      </p:pic>
      <p:pic>
        <p:nvPicPr>
          <p:cNvPr id="30" name="图片 29"/>
          <p:cNvPicPr>
            <a:picLocks noChangeAspect="1"/>
          </p:cNvPicPr>
          <p:nvPr/>
        </p:nvPicPr>
        <p:blipFill>
          <a:blip r:embed="rId4"/>
          <a:stretch>
            <a:fillRect/>
          </a:stretch>
        </p:blipFill>
        <p:spPr>
          <a:xfrm>
            <a:off x="8105774" y="1452570"/>
            <a:ext cx="3033506" cy="1908000"/>
          </a:xfrm>
          <a:prstGeom prst="rect">
            <a:avLst/>
          </a:prstGeom>
        </p:spPr>
      </p:pic>
      <p:sp>
        <p:nvSpPr>
          <p:cNvPr id="33" name="矩形 32"/>
          <p:cNvSpPr/>
          <p:nvPr/>
        </p:nvSpPr>
        <p:spPr>
          <a:xfrm>
            <a:off x="4145498" y="3630028"/>
            <a:ext cx="7294464" cy="280076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solidFill>
                  <a:srgbClr val="1A1A1A"/>
                </a:solidFill>
                <a:latin typeface="+mn-ea"/>
              </a:rPr>
              <a:t>2013</a:t>
            </a:r>
            <a:r>
              <a:rPr lang="zh-CN" altLang="en-US" sz="1600" dirty="0">
                <a:solidFill>
                  <a:srgbClr val="1A1A1A"/>
                </a:solidFill>
                <a:latin typeface="+mn-ea"/>
              </a:rPr>
              <a:t>年孟山都以</a:t>
            </a:r>
            <a:r>
              <a:rPr lang="en-US" altLang="zh-CN" sz="1600" dirty="0">
                <a:solidFill>
                  <a:srgbClr val="1A1A1A"/>
                </a:solidFill>
                <a:latin typeface="+mn-ea"/>
              </a:rPr>
              <a:t>9.3</a:t>
            </a:r>
            <a:r>
              <a:rPr lang="zh-CN" altLang="en-US" sz="1600" dirty="0">
                <a:solidFill>
                  <a:srgbClr val="1A1A1A"/>
                </a:solidFill>
                <a:latin typeface="+mn-ea"/>
              </a:rPr>
              <a:t>亿美元收购了加州气候公司</a:t>
            </a:r>
            <a:r>
              <a:rPr lang="en-US" altLang="zh-CN" sz="1600" dirty="0">
                <a:solidFill>
                  <a:srgbClr val="1A1A1A"/>
                </a:solidFill>
                <a:latin typeface="+mn-ea"/>
              </a:rPr>
              <a:t>Climate Corporation</a:t>
            </a:r>
            <a:r>
              <a:rPr lang="zh-CN" altLang="en-US" sz="1600" dirty="0">
                <a:solidFill>
                  <a:srgbClr val="1A1A1A"/>
                </a:solidFill>
                <a:latin typeface="+mn-ea"/>
              </a:rPr>
              <a:t>。它通过分析气象、天气、降雨、地质土壤等海量数据，预测未来可能对农业生产造成破坏的各种情况，通过农业大数据信息帮助农民预测作物产量</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r>
              <a:rPr lang="zh-CN" altLang="en-US" sz="1600" dirty="0">
                <a:solidFill>
                  <a:srgbClr val="1A1A1A"/>
                </a:solidFill>
                <a:latin typeface="+mn-ea"/>
              </a:rPr>
              <a:t>农业大数据的有效利用，既节省了肥料资源，也避免了过量化肥的污染还可通过收集分析降水、温度、土壤种类和作物生长周期信息，帮助农民及时发现和解决农田存在问题</a:t>
            </a:r>
            <a:endParaRPr lang="en-US" altLang="zh-CN" sz="1600" dirty="0">
              <a:solidFill>
                <a:srgbClr val="1A1A1A"/>
              </a:solidFill>
              <a:latin typeface="+mn-ea"/>
            </a:endParaRPr>
          </a:p>
          <a:p>
            <a:pPr marL="285750" indent="-285750">
              <a:buFont typeface="Arial" panose="020B0604020202020204" pitchFamily="34" charset="0"/>
              <a:buChar char="•"/>
            </a:pPr>
            <a:endParaRPr lang="zh-CN" altLang="en-US"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1.1  </a:t>
            </a:r>
            <a:r>
              <a:rPr lang="zh-CN" altLang="en-US" dirty="0"/>
              <a:t>从“数据”到“大数据”</a:t>
            </a:r>
          </a:p>
        </p:txBody>
      </p:sp>
      <p:pic>
        <p:nvPicPr>
          <p:cNvPr id="5" name="图片 4"/>
          <p:cNvPicPr>
            <a:picLocks noChangeAspect="1"/>
          </p:cNvPicPr>
          <p:nvPr/>
        </p:nvPicPr>
        <p:blipFill>
          <a:blip r:embed="rId3"/>
          <a:stretch>
            <a:fillRect/>
          </a:stretch>
        </p:blipFill>
        <p:spPr>
          <a:xfrm>
            <a:off x="2164902" y="1876764"/>
            <a:ext cx="7862195" cy="435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19" name="组合 18"/>
          <p:cNvGrpSpPr/>
          <p:nvPr/>
        </p:nvGrpSpPr>
        <p:grpSpPr>
          <a:xfrm>
            <a:off x="472658" y="2362346"/>
            <a:ext cx="3065806" cy="3639687"/>
            <a:chOff x="508958" y="1837426"/>
            <a:chExt cx="3417723" cy="3891478"/>
          </a:xfrm>
        </p:grpSpPr>
        <p:sp>
          <p:nvSpPr>
            <p:cNvPr id="20" name="矩形 19"/>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664482" y="2109152"/>
              <a:ext cx="3088011" cy="3619752"/>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仿宋" panose="02010609060101010101" pitchFamily="49" charset="-122"/>
                  <a:ea typeface="仿宋" panose="02010609060101010101" pitchFamily="49" charset="-122"/>
                </a:rPr>
                <a:t>   信息技术已在教育领域有了越来越广泛的应用，教学、考试、师生互动、校园安全、家校关系等，只要技术达到的地方，各个环节都被数据包裹。</a:t>
              </a:r>
              <a:endParaRPr lang="en-US" altLang="zh-CN"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   通过大数据的分析来优化教育机制，也可以作出更科学的决策，这将带来潜在的教育革命。</a:t>
              </a:r>
            </a:p>
            <a:p>
              <a:endParaRPr lang="zh-CN" altLang="zh-CN" sz="1600" dirty="0">
                <a:latin typeface="仿宋" panose="02010609060101010101" pitchFamily="49" charset="-122"/>
                <a:ea typeface="仿宋" panose="02010609060101010101" pitchFamily="49" charset="-122"/>
              </a:endParaRPr>
            </a:p>
          </p:txBody>
        </p:sp>
      </p:grpSp>
      <p:grpSp>
        <p:nvGrpSpPr>
          <p:cNvPr id="18" name="组合 17"/>
          <p:cNvGrpSpPr/>
          <p:nvPr/>
        </p:nvGrpSpPr>
        <p:grpSpPr>
          <a:xfrm>
            <a:off x="472658" y="1497309"/>
            <a:ext cx="3065807" cy="661406"/>
            <a:chOff x="1307154" y="2302514"/>
            <a:chExt cx="2539132" cy="865180"/>
          </a:xfrm>
          <a:solidFill>
            <a:schemeClr val="accent1">
              <a:lumMod val="75000"/>
            </a:schemeClr>
          </a:solidFill>
        </p:grpSpPr>
        <p:sp>
          <p:nvSpPr>
            <p:cNvPr id="22" name="矩形 21"/>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p:cNvSpPr txBox="1"/>
            <p:nvPr/>
          </p:nvSpPr>
          <p:spPr>
            <a:xfrm>
              <a:off x="1590177" y="2419137"/>
              <a:ext cx="1999785"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教育行业</a:t>
              </a:r>
            </a:p>
          </p:txBody>
        </p:sp>
      </p:grpSp>
      <p:pic>
        <p:nvPicPr>
          <p:cNvPr id="17" name="图片 16"/>
          <p:cNvPicPr>
            <a:picLocks noChangeAspect="1"/>
          </p:cNvPicPr>
          <p:nvPr/>
        </p:nvPicPr>
        <p:blipFill>
          <a:blip r:embed="rId3"/>
          <a:stretch>
            <a:fillRect/>
          </a:stretch>
        </p:blipFill>
        <p:spPr>
          <a:xfrm>
            <a:off x="7672387" y="1542240"/>
            <a:ext cx="3180000" cy="1908000"/>
          </a:xfrm>
          <a:prstGeom prst="rect">
            <a:avLst/>
          </a:prstGeom>
        </p:spPr>
      </p:pic>
      <p:pic>
        <p:nvPicPr>
          <p:cNvPr id="26" name="图片 25"/>
          <p:cNvPicPr>
            <a:picLocks noChangeAspect="1"/>
          </p:cNvPicPr>
          <p:nvPr/>
        </p:nvPicPr>
        <p:blipFill>
          <a:blip r:embed="rId4"/>
          <a:stretch>
            <a:fillRect/>
          </a:stretch>
        </p:blipFill>
        <p:spPr>
          <a:xfrm>
            <a:off x="4495684" y="1521000"/>
            <a:ext cx="2867212" cy="1908000"/>
          </a:xfrm>
          <a:prstGeom prst="rect">
            <a:avLst/>
          </a:prstGeom>
        </p:spPr>
      </p:pic>
      <p:sp>
        <p:nvSpPr>
          <p:cNvPr id="27" name="矩形 26"/>
          <p:cNvSpPr/>
          <p:nvPr/>
        </p:nvSpPr>
        <p:spPr>
          <a:xfrm>
            <a:off x="4272267" y="3838432"/>
            <a:ext cx="6580120" cy="1477328"/>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A1A1A"/>
                </a:solidFill>
                <a:latin typeface="+mn-ea"/>
              </a:rPr>
              <a:t>南京理工大学教育基金会通过大数据分析，每个月在食堂吃饭超过 </a:t>
            </a:r>
            <a:r>
              <a:rPr lang="en-US" altLang="zh-CN" dirty="0">
                <a:solidFill>
                  <a:srgbClr val="1A1A1A"/>
                </a:solidFill>
                <a:latin typeface="+mn-ea"/>
              </a:rPr>
              <a:t>60</a:t>
            </a:r>
            <a:r>
              <a:rPr lang="zh-CN" altLang="en-US" dirty="0">
                <a:solidFill>
                  <a:srgbClr val="1A1A1A"/>
                </a:solidFill>
                <a:latin typeface="+mn-ea"/>
              </a:rPr>
              <a:t>顿、一个月总消费不足</a:t>
            </a:r>
            <a:r>
              <a:rPr lang="en-US" altLang="zh-CN" dirty="0">
                <a:solidFill>
                  <a:srgbClr val="1A1A1A"/>
                </a:solidFill>
                <a:latin typeface="+mn-ea"/>
              </a:rPr>
              <a:t>420</a:t>
            </a:r>
            <a:r>
              <a:rPr lang="zh-CN" altLang="en-US" dirty="0">
                <a:solidFill>
                  <a:srgbClr val="1A1A1A"/>
                </a:solidFill>
                <a:latin typeface="+mn-ea"/>
              </a:rPr>
              <a:t>元的，被列为受资助对象。南京理工大学还采取直接将补贴款打入学生饭卡的方式，学生无需填表申请，不用审核</a:t>
            </a:r>
            <a:endParaRPr lang="en-US" altLang="zh-CN" dirty="0">
              <a:solidFill>
                <a:srgbClr val="1A1A1A"/>
              </a:solidFill>
              <a:latin typeface="+mn-ea"/>
            </a:endParaRPr>
          </a:p>
          <a:p>
            <a:endParaRPr lang="zh-CN" altLang="en-US"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p:cNvGrpSpPr/>
          <p:nvPr/>
        </p:nvGrpSpPr>
        <p:grpSpPr>
          <a:xfrm>
            <a:off x="482051" y="1393081"/>
            <a:ext cx="3101893" cy="661406"/>
            <a:chOff x="1307154" y="2302514"/>
            <a:chExt cx="2539132" cy="865180"/>
          </a:xfrm>
          <a:solidFill>
            <a:schemeClr val="accent6">
              <a:lumMod val="75000"/>
            </a:schemeClr>
          </a:solidFill>
        </p:grpSpPr>
        <p:sp>
          <p:nvSpPr>
            <p:cNvPr id="14" name="矩形 13"/>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环境行业</a:t>
              </a:r>
            </a:p>
          </p:txBody>
        </p:sp>
      </p:grpSp>
      <p:sp>
        <p:nvSpPr>
          <p:cNvPr id="5" name="矩形 4"/>
          <p:cNvSpPr/>
          <p:nvPr/>
        </p:nvSpPr>
        <p:spPr>
          <a:xfrm>
            <a:off x="482051" y="2170806"/>
            <a:ext cx="3033219" cy="388709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p:cNvSpPr/>
          <p:nvPr/>
        </p:nvSpPr>
        <p:spPr>
          <a:xfrm>
            <a:off x="584644" y="2449579"/>
            <a:ext cx="2930626"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借助于大数据技术，天气预报的准确性和实效性将会大大提高，预报的及时性将会大大提升。</a:t>
            </a:r>
            <a:endParaRPr lang="en-US" altLang="zh-CN" dirty="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同时对于重大自然灾害如龙卷风，通过大数据计算平台，人们将会更加精确地了解其运动轨迹和危害的等级，有利于帮助人们提高应对自然灾害的能力。</a:t>
            </a:r>
          </a:p>
        </p:txBody>
      </p:sp>
      <p:pic>
        <p:nvPicPr>
          <p:cNvPr id="10" name="图片 9"/>
          <p:cNvPicPr>
            <a:picLocks noChangeAspect="1"/>
          </p:cNvPicPr>
          <p:nvPr/>
        </p:nvPicPr>
        <p:blipFill>
          <a:blip r:embed="rId3"/>
          <a:stretch>
            <a:fillRect/>
          </a:stretch>
        </p:blipFill>
        <p:spPr>
          <a:xfrm>
            <a:off x="7593644" y="1389263"/>
            <a:ext cx="3302955" cy="1692000"/>
          </a:xfrm>
          <a:prstGeom prst="rect">
            <a:avLst/>
          </a:prstGeom>
        </p:spPr>
      </p:pic>
      <p:pic>
        <p:nvPicPr>
          <p:cNvPr id="25" name="图片 24"/>
          <p:cNvPicPr>
            <a:picLocks noChangeAspect="1"/>
          </p:cNvPicPr>
          <p:nvPr/>
        </p:nvPicPr>
        <p:blipFill>
          <a:blip r:embed="rId4"/>
          <a:stretch>
            <a:fillRect/>
          </a:stretch>
        </p:blipFill>
        <p:spPr>
          <a:xfrm>
            <a:off x="4461384" y="1367101"/>
            <a:ext cx="2930626" cy="1728000"/>
          </a:xfrm>
          <a:prstGeom prst="rect">
            <a:avLst/>
          </a:prstGeom>
        </p:spPr>
      </p:pic>
      <p:sp>
        <p:nvSpPr>
          <p:cNvPr id="26" name="矩形 25"/>
          <p:cNvSpPr/>
          <p:nvPr/>
        </p:nvSpPr>
        <p:spPr>
          <a:xfrm>
            <a:off x="4107647" y="3257133"/>
            <a:ext cx="6971996" cy="280076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纽约曼哈顿条哈德森河</a:t>
            </a:r>
            <a:r>
              <a:rPr lang="en-US" altLang="zh-CN" sz="1600" dirty="0">
                <a:solidFill>
                  <a:srgbClr val="1A1A1A"/>
                </a:solidFill>
                <a:latin typeface="+mn-ea"/>
              </a:rPr>
              <a:t>(Hudson River)</a:t>
            </a:r>
            <a:r>
              <a:rPr lang="zh-CN" altLang="en-US" sz="1600" dirty="0">
                <a:solidFill>
                  <a:srgbClr val="1A1A1A"/>
                </a:solidFill>
                <a:latin typeface="+mn-ea"/>
              </a:rPr>
              <a:t>，在过去</a:t>
            </a:r>
            <a:r>
              <a:rPr lang="en-US" altLang="zh-CN" sz="1600" dirty="0">
                <a:solidFill>
                  <a:srgbClr val="1A1A1A"/>
                </a:solidFill>
                <a:latin typeface="+mn-ea"/>
              </a:rPr>
              <a:t>20</a:t>
            </a:r>
            <a:r>
              <a:rPr lang="zh-CN" altLang="en-US" sz="1600" dirty="0">
                <a:solidFill>
                  <a:srgbClr val="1A1A1A"/>
                </a:solidFill>
                <a:latin typeface="+mn-ea"/>
              </a:rPr>
              <a:t>年里，居民造成的下水道污物的沉积，以及近代大型工厂倾倒的有毒化学物质，致使这条生态系统敏感的河流受到严重污染</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latin typeface="+mn-ea"/>
              </a:rPr>
              <a:t>纽约州政府发起了一个“新一代的水资源管理计划”，他们在河流的全程都安装了传感器，这些传感器把水的不同层面、各种物理、化学、生物数据，实时地通过网络传递到后台的计算中心区。各种数据汇成了一条虚拟的哈德森河，流水何时被污染，化学、物理、生物成分发生了什么变化，一看便知</a:t>
            </a:r>
            <a:endParaRPr lang="en-US" altLang="zh-CN" sz="1600" dirty="0">
              <a:latin typeface="+mn-ea"/>
            </a:endParaRPr>
          </a:p>
          <a:p>
            <a:pPr marL="285750" indent="-285750">
              <a:buFont typeface="Arial" panose="020B0604020202020204" pitchFamily="34" charset="0"/>
              <a:buChar char="•"/>
            </a:pPr>
            <a:endParaRPr lang="en-US" altLang="zh-CN" sz="1600" dirty="0">
              <a:latin typeface="+mn-ea"/>
            </a:endParaRPr>
          </a:p>
          <a:p>
            <a:pPr marL="285750" indent="-285750">
              <a:buFont typeface="Arial" panose="020B0604020202020204" pitchFamily="34" charset="0"/>
              <a:buChar char="•"/>
            </a:pPr>
            <a:r>
              <a:rPr lang="zh-CN" altLang="en-US" sz="1600" dirty="0"/>
              <a:t>经过多年努力，哈德森河流已恢复其清澈的水质和优美的环境</a:t>
            </a:r>
            <a:endParaRPr lang="zh-CN" altLang="en-US"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26957"/>
            <a:ext cx="4693041" cy="703635"/>
            <a:chOff x="4931740" y="2099037"/>
            <a:chExt cx="2907495"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2" y="2099037"/>
              <a:ext cx="2362563" cy="743682"/>
              <a:chOff x="5600497" y="2070462"/>
              <a:chExt cx="2362563" cy="743682"/>
            </a:xfrm>
          </p:grpSpPr>
          <p:sp>
            <p:nvSpPr>
              <p:cNvPr id="59" name="文本框 30"/>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57650" y="3460988"/>
            <a:ext cx="4693041" cy="703634"/>
            <a:chOff x="4931740" y="2099038"/>
            <a:chExt cx="2907495" cy="743681"/>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2" y="2099038"/>
              <a:ext cx="2362563" cy="743681"/>
              <a:chOff x="5600497" y="2070463"/>
              <a:chExt cx="2362563" cy="743681"/>
            </a:xfrm>
          </p:grpSpPr>
          <p:sp>
            <p:nvSpPr>
              <p:cNvPr id="73" name="文本框 30"/>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293475" y="4702357"/>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 </a:t>
            </a:r>
            <a:r>
              <a:rPr lang="zh-CN" altLang="en-US" dirty="0"/>
              <a:t>大数据处理</a:t>
            </a:r>
            <a:endParaRPr lang="en-US" dirty="0"/>
          </a:p>
        </p:txBody>
      </p:sp>
      <p:sp>
        <p:nvSpPr>
          <p:cNvPr id="4" name="任意多边形 37"/>
          <p:cNvSpPr/>
          <p:nvPr/>
        </p:nvSpPr>
        <p:spPr>
          <a:xfrm rot="16200000">
            <a:off x="1877774" y="4603392"/>
            <a:ext cx="1322070" cy="514790"/>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5" name="任意多边形 16"/>
          <p:cNvSpPr/>
          <p:nvPr/>
        </p:nvSpPr>
        <p:spPr>
          <a:xfrm rot="16200000">
            <a:off x="1231747" y="3899410"/>
            <a:ext cx="2264410" cy="982319"/>
          </a:xfrm>
          <a:custGeom>
            <a:avLst/>
            <a:gdLst>
              <a:gd name="connsiteX0" fmla="*/ 1496172 w 2992343"/>
              <a:gd name="connsiteY0" fmla="*/ 0 h 1275146"/>
              <a:gd name="connsiteX1" fmla="*/ 2982629 w 2992343"/>
              <a:gd name="connsiteY1" fmla="*/ 1211498 h 1275146"/>
              <a:gd name="connsiteX2" fmla="*/ 2992343 w 2992343"/>
              <a:gd name="connsiteY2" fmla="*/ 1275146 h 1275146"/>
              <a:gd name="connsiteX3" fmla="*/ 2869693 w 2992343"/>
              <a:gd name="connsiteY3" fmla="*/ 1275146 h 1275146"/>
              <a:gd name="connsiteX4" fmla="*/ 2863713 w 2992343"/>
              <a:gd name="connsiteY4" fmla="*/ 1235961 h 1275146"/>
              <a:gd name="connsiteX5" fmla="*/ 1496172 w 2992343"/>
              <a:gd name="connsiteY5" fmla="*/ 121383 h 1275146"/>
              <a:gd name="connsiteX6" fmla="*/ 128631 w 2992343"/>
              <a:gd name="connsiteY6" fmla="*/ 1235961 h 1275146"/>
              <a:gd name="connsiteX7" fmla="*/ 122650 w 2992343"/>
              <a:gd name="connsiteY7" fmla="*/ 1275146 h 1275146"/>
              <a:gd name="connsiteX8" fmla="*/ 0 w 2992343"/>
              <a:gd name="connsiteY8" fmla="*/ 1275146 h 1275146"/>
              <a:gd name="connsiteX9" fmla="*/ 9714 w 2992343"/>
              <a:gd name="connsiteY9" fmla="*/ 1211498 h 1275146"/>
              <a:gd name="connsiteX10" fmla="*/ 1496172 w 2992343"/>
              <a:gd name="connsiteY10" fmla="*/ 0 h 12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6" name="矩形 5"/>
          <p:cNvSpPr/>
          <p:nvPr/>
        </p:nvSpPr>
        <p:spPr>
          <a:xfrm>
            <a:off x="2844024" y="2155687"/>
            <a:ext cx="6503952" cy="508635"/>
          </a:xfrm>
          <a:prstGeom prst="rect">
            <a:avLst/>
          </a:prstGeom>
        </p:spPr>
        <p:txBody>
          <a:bodyPr wrap="squar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600" kern="0" dirty="0">
                <a:sym typeface="Arial" panose="020B0604020202020204" pitchFamily="34" charset="0"/>
              </a:rPr>
              <a:t>大数据正带来一场信息社会的变革。大量的结构化数据和非结构化数据的广泛应用，致使人们需要重新思考已有的IT模式</a:t>
            </a:r>
          </a:p>
        </p:txBody>
      </p:sp>
      <p:sp>
        <p:nvSpPr>
          <p:cNvPr id="7" name="矩形 6"/>
          <p:cNvSpPr/>
          <p:nvPr/>
        </p:nvSpPr>
        <p:spPr>
          <a:xfrm>
            <a:off x="2844024" y="2664322"/>
            <a:ext cx="6431242" cy="127381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600" kern="0" dirty="0">
                <a:sym typeface="Arial" panose="020B0604020202020204" pitchFamily="34" charset="0"/>
              </a:rPr>
              <a:t>与此同时，大数据将推动进行又一次基于信息革命的业务转型，使社会能够借助大数据获取更多的社会效益和发展机会</a:t>
            </a:r>
          </a:p>
        </p:txBody>
      </p:sp>
      <p:sp>
        <p:nvSpPr>
          <p:cNvPr id="8" name="矩形 7"/>
          <p:cNvSpPr/>
          <p:nvPr/>
        </p:nvSpPr>
        <p:spPr>
          <a:xfrm>
            <a:off x="2844023" y="3649842"/>
            <a:ext cx="6431969" cy="140462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600" kern="0" dirty="0">
                <a:sym typeface="Arial" panose="020B0604020202020204" pitchFamily="34" charset="0"/>
              </a:rPr>
              <a:t>庞大的数据需要我们进行剥离、整理、归类、建模、分析等操作，通过这些动作后，我们开始建立数据分析的维度，通过对不同的维度数据进行分析，最终才能得到想到的数据和信息</a:t>
            </a:r>
          </a:p>
        </p:txBody>
      </p:sp>
      <p:sp>
        <p:nvSpPr>
          <p:cNvPr id="9" name="矩形 8"/>
          <p:cNvSpPr/>
          <p:nvPr/>
        </p:nvSpPr>
        <p:spPr>
          <a:xfrm>
            <a:off x="2844024" y="5126852"/>
            <a:ext cx="6503952" cy="69024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altLang="zh-CN" sz="2000" b="1" kern="0" dirty="0">
                <a:solidFill>
                  <a:schemeClr val="bg1"/>
                </a:solidFill>
                <a:latin typeface="仿宋" panose="02010609060101010101" pitchFamily="49" charset="-122"/>
                <a:ea typeface="仿宋" panose="02010609060101010101" pitchFamily="49" charset="-122"/>
                <a:sym typeface="Arial" panose="020B0604020202020204" pitchFamily="34" charset="0"/>
              </a:rPr>
              <a:t> 因此，如何进行大数据的采集、导入/预处理、统计/分析和大数据挖掘，是“做”好大数据的关键基础</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4.1.1 </a:t>
            </a:r>
            <a:r>
              <a:rPr lang="zh-CN" altLang="en-US" dirty="0"/>
              <a:t>大数据采集</a:t>
            </a:r>
            <a:endParaRPr lang="en-US" dirty="0"/>
          </a:p>
        </p:txBody>
      </p:sp>
      <p:sp>
        <p:nvSpPr>
          <p:cNvPr id="10" name="矩形 9"/>
          <p:cNvSpPr/>
          <p:nvPr/>
        </p:nvSpPr>
        <p:spPr>
          <a:xfrm>
            <a:off x="1578505" y="1889208"/>
            <a:ext cx="8664952"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2000" dirty="0"/>
              <a:t>大数据的采集通常采用多个数据库来接收终端数据，包括智能硬件端、多种传感器端、网页端、移动</a:t>
            </a:r>
            <a:r>
              <a:rPr lang="en-US" altLang="zh-CN" sz="2000" dirty="0"/>
              <a:t>APP</a:t>
            </a:r>
            <a:r>
              <a:rPr lang="zh-CN" altLang="zh-CN" sz="2000" dirty="0"/>
              <a:t>应用端等，并使用数据库进行简单处理</a:t>
            </a:r>
          </a:p>
          <a:p>
            <a:pPr marL="285750" indent="-285750">
              <a:buFont typeface="Wingdings" panose="05000000000000000000" pitchFamily="2" charset="2"/>
              <a:buChar char="n"/>
            </a:pPr>
            <a:endParaRPr lang="zh-CN" altLang="zh-CN" sz="2400" dirty="0"/>
          </a:p>
          <a:p>
            <a:pPr marL="285750" indent="-285750">
              <a:buFont typeface="Wingdings" panose="05000000000000000000" pitchFamily="2" charset="2"/>
              <a:buChar char="n"/>
            </a:pPr>
            <a:r>
              <a:rPr lang="zh-CN" altLang="en-US" sz="2000" dirty="0"/>
              <a:t>常用的数据采集的方式主要包括以下几种：</a:t>
            </a:r>
          </a:p>
        </p:txBody>
      </p:sp>
      <p:grpSp>
        <p:nvGrpSpPr>
          <p:cNvPr id="11" name="组合 10"/>
          <p:cNvGrpSpPr/>
          <p:nvPr/>
        </p:nvGrpSpPr>
        <p:grpSpPr>
          <a:xfrm>
            <a:off x="2590973" y="3483449"/>
            <a:ext cx="6174935" cy="748664"/>
            <a:chOff x="2272941" y="1793964"/>
            <a:chExt cx="4458789" cy="748938"/>
          </a:xfrm>
        </p:grpSpPr>
        <p:sp>
          <p:nvSpPr>
            <p:cNvPr id="22" name="圆角矩形 41"/>
            <p:cNvSpPr/>
            <p:nvPr/>
          </p:nvSpPr>
          <p:spPr>
            <a:xfrm>
              <a:off x="2368735" y="1968137"/>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23" name="标题 1"/>
            <p:cNvSpPr txBox="1"/>
            <p:nvPr/>
          </p:nvSpPr>
          <p:spPr>
            <a:xfrm>
              <a:off x="2838068" y="2039799"/>
              <a:ext cx="1088346" cy="37351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800" dirty="0"/>
                <a:t>数据抓取</a:t>
              </a:r>
            </a:p>
          </p:txBody>
        </p:sp>
        <p:sp>
          <p:nvSpPr>
            <p:cNvPr id="24" name="椭圆形标注 8"/>
            <p:cNvSpPr/>
            <p:nvPr/>
          </p:nvSpPr>
          <p:spPr>
            <a:xfrm>
              <a:off x="2272941" y="1793964"/>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bg1"/>
                  </a:solidFill>
                </a:rPr>
                <a:t>01</a:t>
              </a:r>
              <a:endParaRPr lang="zh-CN" altLang="en-US" sz="2000" dirty="0">
                <a:solidFill>
                  <a:schemeClr val="bg1"/>
                </a:solidFill>
              </a:endParaRPr>
            </a:p>
          </p:txBody>
        </p:sp>
        <p:sp>
          <p:nvSpPr>
            <p:cNvPr id="25" name="任意多边形 70"/>
            <p:cNvSpPr/>
            <p:nvPr/>
          </p:nvSpPr>
          <p:spPr>
            <a:xfrm>
              <a:off x="2458470" y="2455819"/>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p>
          </p:txBody>
        </p:sp>
      </p:grpSp>
      <p:grpSp>
        <p:nvGrpSpPr>
          <p:cNvPr id="12" name="组合 11"/>
          <p:cNvGrpSpPr/>
          <p:nvPr/>
        </p:nvGrpSpPr>
        <p:grpSpPr>
          <a:xfrm>
            <a:off x="2590973" y="4429846"/>
            <a:ext cx="6174935" cy="748664"/>
            <a:chOff x="2272941" y="2870670"/>
            <a:chExt cx="4458789" cy="748938"/>
          </a:xfrm>
        </p:grpSpPr>
        <p:sp>
          <p:nvSpPr>
            <p:cNvPr id="18" name="圆角矩形 73"/>
            <p:cNvSpPr/>
            <p:nvPr/>
          </p:nvSpPr>
          <p:spPr>
            <a:xfrm>
              <a:off x="2368735" y="3044843"/>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19" name="标题 1"/>
            <p:cNvSpPr txBox="1"/>
            <p:nvPr/>
          </p:nvSpPr>
          <p:spPr>
            <a:xfrm>
              <a:off x="2838245" y="3116295"/>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800" dirty="0"/>
                <a:t>数据导入</a:t>
              </a:r>
            </a:p>
          </p:txBody>
        </p:sp>
        <p:sp>
          <p:nvSpPr>
            <p:cNvPr id="20" name="椭圆形标注 75"/>
            <p:cNvSpPr/>
            <p:nvPr/>
          </p:nvSpPr>
          <p:spPr>
            <a:xfrm>
              <a:off x="2272941" y="2870670"/>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bg1"/>
                  </a:solidFill>
                </a:rPr>
                <a:t>02</a:t>
              </a:r>
              <a:endParaRPr lang="zh-CN" altLang="en-US" sz="2000" dirty="0">
                <a:solidFill>
                  <a:schemeClr val="bg1"/>
                </a:solidFill>
              </a:endParaRPr>
            </a:p>
          </p:txBody>
        </p:sp>
        <p:sp>
          <p:nvSpPr>
            <p:cNvPr id="21" name="任意多边形 76"/>
            <p:cNvSpPr/>
            <p:nvPr/>
          </p:nvSpPr>
          <p:spPr>
            <a:xfrm>
              <a:off x="2458470" y="3532525"/>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p>
          </p:txBody>
        </p:sp>
      </p:grpSp>
      <p:grpSp>
        <p:nvGrpSpPr>
          <p:cNvPr id="13" name="组合 12"/>
          <p:cNvGrpSpPr/>
          <p:nvPr/>
        </p:nvGrpSpPr>
        <p:grpSpPr>
          <a:xfrm>
            <a:off x="2590973" y="5352619"/>
            <a:ext cx="6174935" cy="748664"/>
            <a:chOff x="2272941" y="3947377"/>
            <a:chExt cx="4458789" cy="748938"/>
          </a:xfrm>
        </p:grpSpPr>
        <p:sp>
          <p:nvSpPr>
            <p:cNvPr id="14" name="圆角矩形 15"/>
            <p:cNvSpPr/>
            <p:nvPr/>
          </p:nvSpPr>
          <p:spPr>
            <a:xfrm>
              <a:off x="2368735" y="4121550"/>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15" name="标题 1"/>
            <p:cNvSpPr txBox="1"/>
            <p:nvPr/>
          </p:nvSpPr>
          <p:spPr>
            <a:xfrm>
              <a:off x="2838245" y="4193002"/>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800" dirty="0"/>
                <a:t>物联网传感设备自动信息采集</a:t>
              </a:r>
            </a:p>
          </p:txBody>
        </p:sp>
        <p:sp>
          <p:nvSpPr>
            <p:cNvPr id="16" name="椭圆形标注 17"/>
            <p:cNvSpPr/>
            <p:nvPr/>
          </p:nvSpPr>
          <p:spPr>
            <a:xfrm>
              <a:off x="2272941" y="3947377"/>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bg1"/>
                  </a:solidFill>
                </a:rPr>
                <a:t>03</a:t>
              </a:r>
              <a:endParaRPr lang="zh-CN" altLang="en-US" sz="2000" dirty="0">
                <a:solidFill>
                  <a:schemeClr val="bg1"/>
                </a:solidFill>
              </a:endParaRPr>
            </a:p>
          </p:txBody>
        </p:sp>
        <p:sp>
          <p:nvSpPr>
            <p:cNvPr id="17" name="任意多边形 18"/>
            <p:cNvSpPr/>
            <p:nvPr/>
          </p:nvSpPr>
          <p:spPr>
            <a:xfrm>
              <a:off x="2458470" y="4609232"/>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600"/>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4.1.2 </a:t>
            </a:r>
            <a:r>
              <a:rPr lang="zh-CN" altLang="en-US" dirty="0"/>
              <a:t>导入</a:t>
            </a:r>
            <a:r>
              <a:rPr lang="en-US" altLang="zh-CN" dirty="0"/>
              <a:t>/</a:t>
            </a:r>
            <a:r>
              <a:rPr lang="zh-CN" altLang="en-US" dirty="0"/>
              <a:t>预处理</a:t>
            </a:r>
            <a:endParaRPr lang="en-US" dirty="0"/>
          </a:p>
        </p:txBody>
      </p:sp>
      <p:sp>
        <p:nvSpPr>
          <p:cNvPr id="16" name="矩形 15"/>
          <p:cNvSpPr/>
          <p:nvPr/>
        </p:nvSpPr>
        <p:spPr>
          <a:xfrm>
            <a:off x="1351977" y="1870661"/>
            <a:ext cx="9352420" cy="175432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dirty="0"/>
              <a:t>采集端本身有很多数据库，如果要对这些海量数据进行有的分析，应该将这些数据导入到一个集中大型分布式数据库或者分布式存储集群中</a:t>
            </a:r>
            <a:r>
              <a:rPr lang="zh-CN" altLang="en-US" dirty="0"/>
              <a:t>，</a:t>
            </a:r>
            <a:r>
              <a:rPr lang="zh-CN" altLang="zh-CN" dirty="0"/>
              <a:t>同时，在导入的基础上完成数据清洗和预处理工作。</a:t>
            </a:r>
            <a:endParaRPr lang="en-US" altLang="zh-CN" dirty="0"/>
          </a:p>
          <a:p>
            <a:pPr marL="285750" indent="-285750">
              <a:buFont typeface="Wingdings" panose="05000000000000000000" pitchFamily="2" charset="2"/>
              <a:buChar char="n"/>
            </a:pPr>
            <a:endParaRPr lang="zh-CN" altLang="zh-CN" dirty="0"/>
          </a:p>
          <a:p>
            <a:pPr marL="285750" indent="-285750">
              <a:buFont typeface="Wingdings" panose="05000000000000000000" pitchFamily="2" charset="2"/>
              <a:buChar char="n"/>
            </a:pPr>
            <a:r>
              <a:rPr lang="zh-CN" altLang="zh-CN" dirty="0"/>
              <a:t>现实世界中数据大体上都是不完整、不一致的“脏”数据，无法直接进行数据挖掘，或挖掘结果差强人意，为了提高数据挖掘的质量，产生了数据预处理技术</a:t>
            </a:r>
            <a:endParaRPr lang="zh-CN" altLang="en-US" dirty="0"/>
          </a:p>
        </p:txBody>
      </p:sp>
      <p:graphicFrame>
        <p:nvGraphicFramePr>
          <p:cNvPr id="18" name="图示 17"/>
          <p:cNvGraphicFramePr/>
          <p:nvPr>
            <p:extLst>
              <p:ext uri="{D42A27DB-BD31-4B8C-83A1-F6EECF244321}">
                <p14:modId xmlns:p14="http://schemas.microsoft.com/office/powerpoint/2010/main" val="3273955989"/>
              </p:ext>
            </p:extLst>
          </p:nvPr>
        </p:nvGraphicFramePr>
        <p:xfrm>
          <a:off x="1485839" y="3825999"/>
          <a:ext cx="8551143" cy="2139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矩形 18"/>
          <p:cNvSpPr/>
          <p:nvPr/>
        </p:nvSpPr>
        <p:spPr>
          <a:xfrm>
            <a:off x="3388361" y="4022026"/>
            <a:ext cx="6924921"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主要是达到数据格式标准化、异常数据清除、数据错误纠正、重复数据的清除等目标。</a:t>
            </a:r>
          </a:p>
        </p:txBody>
      </p:sp>
      <p:sp>
        <p:nvSpPr>
          <p:cNvPr id="20" name="矩形 19"/>
          <p:cNvSpPr/>
          <p:nvPr/>
        </p:nvSpPr>
        <p:spPr>
          <a:xfrm>
            <a:off x="3383969" y="4556709"/>
            <a:ext cx="5263701"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是将多个数据源中的数据结合起来并统一存储，建立数据仓库。</a:t>
            </a:r>
            <a:endParaRPr lang="zh-CN" altLang="en-US" sz="1400" dirty="0"/>
          </a:p>
        </p:txBody>
      </p:sp>
      <p:sp>
        <p:nvSpPr>
          <p:cNvPr id="21" name="矩形 20"/>
          <p:cNvSpPr/>
          <p:nvPr/>
        </p:nvSpPr>
        <p:spPr>
          <a:xfrm>
            <a:off x="3393210" y="5092656"/>
            <a:ext cx="6723633"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过平滑聚集、数据概化、规范化等方式将数据转换成适用于数据挖掘的形式。</a:t>
            </a:r>
          </a:p>
        </p:txBody>
      </p:sp>
      <p:sp>
        <p:nvSpPr>
          <p:cNvPr id="22" name="矩形 21"/>
          <p:cNvSpPr/>
          <p:nvPr/>
        </p:nvSpPr>
        <p:spPr>
          <a:xfrm>
            <a:off x="3393209" y="5634687"/>
            <a:ext cx="6599721"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寻找依赖于发现目标的数据的有用特征，缩减数据规模，最大限度地精简数据量。</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4.1.3 </a:t>
            </a:r>
            <a:r>
              <a:rPr lang="zh-CN" altLang="en-US" dirty="0"/>
              <a:t>统计和分析</a:t>
            </a:r>
            <a:endParaRPr lang="en-US" dirty="0"/>
          </a:p>
        </p:txBody>
      </p:sp>
      <p:sp>
        <p:nvSpPr>
          <p:cNvPr id="11" name="矩形 10"/>
          <p:cNvSpPr/>
          <p:nvPr/>
        </p:nvSpPr>
        <p:spPr>
          <a:xfrm>
            <a:off x="1240133" y="5238653"/>
            <a:ext cx="9382905"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accent1">
                  <a:lumMod val="20000"/>
                  <a:lumOff val="80000"/>
                </a:schemeClr>
              </a:solidFill>
            </a:endParaRPr>
          </a:p>
        </p:txBody>
      </p:sp>
      <p:sp>
        <p:nvSpPr>
          <p:cNvPr id="12" name="矩形 11"/>
          <p:cNvSpPr/>
          <p:nvPr/>
        </p:nvSpPr>
        <p:spPr>
          <a:xfrm>
            <a:off x="1282165" y="3375676"/>
            <a:ext cx="9382905" cy="70802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accent1">
                  <a:lumMod val="20000"/>
                  <a:lumOff val="80000"/>
                </a:schemeClr>
              </a:solidFill>
            </a:endParaRPr>
          </a:p>
        </p:txBody>
      </p:sp>
      <p:sp>
        <p:nvSpPr>
          <p:cNvPr id="13" name="矩形 12"/>
          <p:cNvSpPr/>
          <p:nvPr/>
        </p:nvSpPr>
        <p:spPr>
          <a:xfrm>
            <a:off x="1282165" y="2056146"/>
            <a:ext cx="9382905"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chemeClr val="accent1">
                  <a:lumMod val="20000"/>
                  <a:lumOff val="80000"/>
                </a:schemeClr>
              </a:solidFill>
            </a:endParaRPr>
          </a:p>
        </p:txBody>
      </p:sp>
      <p:sp>
        <p:nvSpPr>
          <p:cNvPr id="14" name="矩形 13"/>
          <p:cNvSpPr/>
          <p:nvPr/>
        </p:nvSpPr>
        <p:spPr>
          <a:xfrm>
            <a:off x="1282165" y="2067764"/>
            <a:ext cx="9464798" cy="40318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sz="1600" dirty="0">
                <a:solidFill>
                  <a:schemeClr val="tx1"/>
                </a:solidFill>
              </a:rPr>
              <a:t>统计与分析主要是利用分布式数据库，或分布式计算集群来对存储于其内的海量数据进行普通的分析和分类汇总，以满足大多数常见的分析需求，在这些方面可以使用R语言。</a:t>
            </a:r>
          </a:p>
          <a:p>
            <a:pPr marL="285750" indent="-285750">
              <a:buFont typeface="Wingdings" panose="05000000000000000000" pitchFamily="2" charset="2"/>
              <a:buChar char="n"/>
            </a:pPr>
            <a:endParaRPr lang="zh-CN" altLang="en-US" sz="1600" dirty="0"/>
          </a:p>
          <a:p>
            <a:pPr marL="285750" indent="-285750">
              <a:buFont typeface="Wingdings" panose="05000000000000000000" pitchFamily="2" charset="2"/>
              <a:buChar char="n"/>
            </a:pPr>
            <a:r>
              <a:rPr lang="zh-CN" altLang="en-US" sz="1600" dirty="0"/>
              <a:t>R语言是用于统计分析、绘图的语言和操作环境，属于GNU系统的一个自由、免费、源代码开放的软件，它是一个用于统计计算和统计制图的优秀工具。</a:t>
            </a:r>
          </a:p>
          <a:p>
            <a:pPr marL="285750" indent="-285750">
              <a:buFont typeface="Wingdings" panose="05000000000000000000" pitchFamily="2" charset="2"/>
              <a:buChar char="n"/>
            </a:pPr>
            <a:endParaRPr lang="zh-CN" altLang="en-US" sz="1600" dirty="0"/>
          </a:p>
          <a:p>
            <a:pPr marL="285750" indent="-285750">
              <a:buFont typeface="Wingdings" panose="05000000000000000000" pitchFamily="2" charset="2"/>
              <a:buChar char="n"/>
            </a:pPr>
            <a:r>
              <a:rPr lang="zh-CN" altLang="en-US" sz="1600" dirty="0"/>
              <a:t>R语言在国际和国内的发展差异非常大，国际上R语言已然是专业数据分析领域的标准，但在国内依旧任重而道远。</a:t>
            </a:r>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sz="1600" dirty="0"/>
              <a:t>R语言是一套完整的数据处理、计算和制图软件系统。它可以提供一些集成的统计工具，但更大量的是它提供各种数学计算、统计计算的函数，从而使使用者能灵活机动地进行数据分析，甚至创造出符合需要的新的统计计算方法。</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sz="1600" dirty="0"/>
              <a:t>在大数据的统计与分析过程中，主要面对的挑战是分析涉及的数据量太大，其对系统资源，特别是I/O会有极大的占用。</a:t>
            </a:r>
          </a:p>
          <a:p>
            <a:pPr marL="285750" indent="-285750">
              <a:buFont typeface="Wingdings" panose="05000000000000000000" pitchFamily="2" charset="2"/>
              <a:buChar char="n"/>
            </a:pP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4.1.4 </a:t>
            </a:r>
            <a:r>
              <a:rPr lang="zh-CN" altLang="en-US" dirty="0"/>
              <a:t>大数据挖掘</a:t>
            </a:r>
            <a:endParaRPr lang="en-US" dirty="0"/>
          </a:p>
        </p:txBody>
      </p:sp>
      <p:grpSp>
        <p:nvGrpSpPr>
          <p:cNvPr id="10" name="组合 9"/>
          <p:cNvGrpSpPr/>
          <p:nvPr/>
        </p:nvGrpSpPr>
        <p:grpSpPr>
          <a:xfrm>
            <a:off x="1862419" y="1919853"/>
            <a:ext cx="8461157" cy="937256"/>
            <a:chOff x="607500" y="1979753"/>
            <a:chExt cx="7630726" cy="830108"/>
          </a:xfrm>
        </p:grpSpPr>
        <p:sp>
          <p:nvSpPr>
            <p:cNvPr id="30" name="圆角矩形 38"/>
            <p:cNvSpPr/>
            <p:nvPr/>
          </p:nvSpPr>
          <p:spPr>
            <a:xfrm>
              <a:off x="884831" y="1979753"/>
              <a:ext cx="7353395" cy="830108"/>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31" name="圆角矩形 39"/>
            <p:cNvSpPr/>
            <p:nvPr/>
          </p:nvSpPr>
          <p:spPr>
            <a:xfrm>
              <a:off x="607500" y="2022890"/>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分类</a:t>
              </a:r>
            </a:p>
          </p:txBody>
        </p:sp>
        <p:sp>
          <p:nvSpPr>
            <p:cNvPr id="32" name="圆角矩形 40"/>
            <p:cNvSpPr/>
            <p:nvPr/>
          </p:nvSpPr>
          <p:spPr>
            <a:xfrm>
              <a:off x="1437910" y="2478201"/>
              <a:ext cx="1138372" cy="2739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朴素贝叶斯算法</a:t>
              </a:r>
              <a:endParaRPr lang="zh-CN" altLang="en-US" sz="1100" b="1" dirty="0"/>
            </a:p>
          </p:txBody>
        </p:sp>
        <p:sp>
          <p:nvSpPr>
            <p:cNvPr id="33" name="矩形 32"/>
            <p:cNvSpPr/>
            <p:nvPr/>
          </p:nvSpPr>
          <p:spPr>
            <a:xfrm>
              <a:off x="1520575" y="1984055"/>
              <a:ext cx="6376614" cy="5179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mn-ea"/>
                </a:rPr>
                <a:t>根据重要数据类的特征向量值及其他约束条件，构造分类函数或模型，目的是根据数据集的特点把未知类别的样本映射到给定类别中</a:t>
              </a:r>
              <a:r>
                <a:rPr lang="zh-CN" altLang="zh-CN" sz="1400" dirty="0">
                  <a:latin typeface="+mn-ea"/>
                </a:rPr>
                <a:t>。</a:t>
              </a:r>
            </a:p>
          </p:txBody>
        </p:sp>
        <p:sp>
          <p:nvSpPr>
            <p:cNvPr id="34" name="圆角矩形 51"/>
            <p:cNvSpPr/>
            <p:nvPr/>
          </p:nvSpPr>
          <p:spPr>
            <a:xfrm>
              <a:off x="2711670" y="2493210"/>
              <a:ext cx="1361145" cy="273908"/>
            </a:xfrm>
            <a:prstGeom prst="round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支持向量机</a:t>
              </a:r>
              <a:r>
                <a:rPr lang="en-US" altLang="zh-CN" sz="1100" dirty="0"/>
                <a:t>SVM</a:t>
              </a:r>
              <a:r>
                <a:rPr lang="zh-CN" altLang="zh-CN" sz="1100" dirty="0"/>
                <a:t>算法</a:t>
              </a:r>
              <a:endParaRPr lang="zh-CN" altLang="en-US" sz="1100" b="1" dirty="0"/>
            </a:p>
          </p:txBody>
        </p:sp>
        <p:sp>
          <p:nvSpPr>
            <p:cNvPr id="35" name="圆角矩形 52"/>
            <p:cNvSpPr/>
            <p:nvPr/>
          </p:nvSpPr>
          <p:spPr>
            <a:xfrm>
              <a:off x="4184364" y="2493210"/>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AdaBoost</a:t>
              </a:r>
              <a:r>
                <a:rPr lang="zh-CN" altLang="zh-CN" sz="1100" dirty="0"/>
                <a:t>算法</a:t>
              </a:r>
              <a:endParaRPr lang="zh-CN" altLang="en-US" sz="1100" b="1" dirty="0"/>
            </a:p>
          </p:txBody>
        </p:sp>
        <p:sp>
          <p:nvSpPr>
            <p:cNvPr id="36" name="圆角矩形 53"/>
            <p:cNvSpPr/>
            <p:nvPr/>
          </p:nvSpPr>
          <p:spPr>
            <a:xfrm>
              <a:off x="5442525" y="2493210"/>
              <a:ext cx="1138372" cy="27390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C4.5</a:t>
              </a:r>
              <a:r>
                <a:rPr lang="zh-CN" altLang="zh-CN" sz="1100" dirty="0"/>
                <a:t>算法</a:t>
              </a:r>
              <a:endParaRPr lang="zh-CN" altLang="en-US" sz="1100" b="1" dirty="0"/>
            </a:p>
          </p:txBody>
        </p:sp>
        <p:sp>
          <p:nvSpPr>
            <p:cNvPr id="37" name="圆角矩形 54"/>
            <p:cNvSpPr/>
            <p:nvPr/>
          </p:nvSpPr>
          <p:spPr>
            <a:xfrm>
              <a:off x="6710607" y="2493210"/>
              <a:ext cx="1138372" cy="2739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CART</a:t>
              </a:r>
              <a:r>
                <a:rPr lang="zh-CN" altLang="zh-CN" sz="1100" dirty="0"/>
                <a:t>算法</a:t>
              </a:r>
              <a:endParaRPr lang="zh-CN" altLang="en-US" sz="1100" b="1" dirty="0"/>
            </a:p>
          </p:txBody>
        </p:sp>
      </p:grpSp>
      <p:grpSp>
        <p:nvGrpSpPr>
          <p:cNvPr id="11" name="组合 10"/>
          <p:cNvGrpSpPr/>
          <p:nvPr/>
        </p:nvGrpSpPr>
        <p:grpSpPr>
          <a:xfrm>
            <a:off x="1862421" y="2967941"/>
            <a:ext cx="8461157" cy="1070282"/>
            <a:chOff x="607500" y="2902780"/>
            <a:chExt cx="7630726" cy="826908"/>
          </a:xfrm>
        </p:grpSpPr>
        <p:sp>
          <p:nvSpPr>
            <p:cNvPr id="23" name="圆角矩形 63"/>
            <p:cNvSpPr/>
            <p:nvPr/>
          </p:nvSpPr>
          <p:spPr>
            <a:xfrm>
              <a:off x="884831" y="2902780"/>
              <a:ext cx="7353395" cy="826908"/>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24" name="圆角矩形 64"/>
            <p:cNvSpPr/>
            <p:nvPr/>
          </p:nvSpPr>
          <p:spPr>
            <a:xfrm>
              <a:off x="607500" y="2945917"/>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聚类</a:t>
              </a:r>
            </a:p>
          </p:txBody>
        </p:sp>
        <p:sp>
          <p:nvSpPr>
            <p:cNvPr id="25" name="圆角矩形 65"/>
            <p:cNvSpPr/>
            <p:nvPr/>
          </p:nvSpPr>
          <p:spPr>
            <a:xfrm>
              <a:off x="1472363" y="3417435"/>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BIRCH</a:t>
              </a:r>
              <a:r>
                <a:rPr lang="zh-CN" altLang="zh-CN" sz="1100" dirty="0"/>
                <a:t>算法</a:t>
              </a:r>
              <a:endParaRPr lang="zh-CN" altLang="en-US" sz="1100" b="1" dirty="0"/>
            </a:p>
          </p:txBody>
        </p:sp>
        <p:sp>
          <p:nvSpPr>
            <p:cNvPr id="26" name="矩形 25"/>
            <p:cNvSpPr/>
            <p:nvPr/>
          </p:nvSpPr>
          <p:spPr>
            <a:xfrm>
              <a:off x="1472363" y="2950354"/>
              <a:ext cx="6376614" cy="45180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目的将数据集内具有相似特征属性的数据聚集在一起，同一个数据群中的数据特征要尽可能相似，不同的数据群中的数据特征要有明显的区别。</a:t>
              </a:r>
            </a:p>
          </p:txBody>
        </p:sp>
        <p:sp>
          <p:nvSpPr>
            <p:cNvPr id="27" name="圆角矩形 67"/>
            <p:cNvSpPr/>
            <p:nvPr/>
          </p:nvSpPr>
          <p:spPr>
            <a:xfrm>
              <a:off x="2746123" y="3432445"/>
              <a:ext cx="1361145" cy="2739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K-Means</a:t>
              </a:r>
              <a:r>
                <a:rPr lang="zh-CN" altLang="zh-CN" sz="1100" dirty="0"/>
                <a:t>算法</a:t>
              </a:r>
              <a:endParaRPr lang="zh-CN" altLang="en-US" sz="1100" b="1" dirty="0"/>
            </a:p>
          </p:txBody>
        </p:sp>
        <p:sp>
          <p:nvSpPr>
            <p:cNvPr id="28" name="圆角矩形 68"/>
            <p:cNvSpPr/>
            <p:nvPr/>
          </p:nvSpPr>
          <p:spPr>
            <a:xfrm>
              <a:off x="4218816" y="3432445"/>
              <a:ext cx="1827348" cy="27390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期望最大化算法（</a:t>
              </a:r>
              <a:r>
                <a:rPr lang="en-US" altLang="zh-CN" sz="1100" dirty="0"/>
                <a:t>EM</a:t>
              </a:r>
              <a:r>
                <a:rPr lang="zh-CN" altLang="zh-CN" sz="1100" dirty="0"/>
                <a:t>算法）</a:t>
              </a:r>
              <a:endParaRPr lang="zh-CN" altLang="en-US" sz="1100" b="1" dirty="0"/>
            </a:p>
          </p:txBody>
        </p:sp>
        <p:sp>
          <p:nvSpPr>
            <p:cNvPr id="29" name="圆角矩形 70"/>
            <p:cNvSpPr/>
            <p:nvPr/>
          </p:nvSpPr>
          <p:spPr>
            <a:xfrm>
              <a:off x="6167118" y="3417840"/>
              <a:ext cx="1138372" cy="27390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a:t>
              </a:r>
              <a:r>
                <a:rPr lang="zh-CN" altLang="zh-CN" sz="1100" dirty="0"/>
                <a:t>近邻算法</a:t>
              </a:r>
              <a:endParaRPr lang="zh-CN" altLang="en-US" sz="1100" b="1" dirty="0"/>
            </a:p>
          </p:txBody>
        </p:sp>
      </p:grpSp>
      <p:grpSp>
        <p:nvGrpSpPr>
          <p:cNvPr id="12" name="组合 11"/>
          <p:cNvGrpSpPr/>
          <p:nvPr/>
        </p:nvGrpSpPr>
        <p:grpSpPr>
          <a:xfrm>
            <a:off x="1862421" y="4143826"/>
            <a:ext cx="8461156" cy="1012506"/>
            <a:chOff x="607501" y="3877565"/>
            <a:chExt cx="7630725" cy="805232"/>
          </a:xfrm>
        </p:grpSpPr>
        <p:sp>
          <p:nvSpPr>
            <p:cNvPr id="18" name="圆角矩形 71"/>
            <p:cNvSpPr/>
            <p:nvPr/>
          </p:nvSpPr>
          <p:spPr>
            <a:xfrm>
              <a:off x="884832" y="3877565"/>
              <a:ext cx="7353394" cy="805232"/>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9" name="圆角矩形 72"/>
            <p:cNvSpPr/>
            <p:nvPr/>
          </p:nvSpPr>
          <p:spPr>
            <a:xfrm>
              <a:off x="607501" y="3920702"/>
              <a:ext cx="1035355"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关联规则</a:t>
              </a:r>
            </a:p>
          </p:txBody>
        </p:sp>
        <p:sp>
          <p:nvSpPr>
            <p:cNvPr id="20" name="圆角矩形 73"/>
            <p:cNvSpPr/>
            <p:nvPr/>
          </p:nvSpPr>
          <p:spPr>
            <a:xfrm>
              <a:off x="1472364" y="4369414"/>
              <a:ext cx="1138372" cy="27390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Apriori</a:t>
              </a:r>
              <a:r>
                <a:rPr lang="zh-CN" altLang="zh-CN" sz="1100" dirty="0"/>
                <a:t>算法</a:t>
              </a:r>
              <a:endParaRPr lang="zh-CN" altLang="en-US" sz="1100" b="1" dirty="0"/>
            </a:p>
          </p:txBody>
        </p:sp>
        <p:sp>
          <p:nvSpPr>
            <p:cNvPr id="21" name="矩形 20"/>
            <p:cNvSpPr/>
            <p:nvPr/>
          </p:nvSpPr>
          <p:spPr>
            <a:xfrm>
              <a:off x="1642856" y="3913834"/>
              <a:ext cx="6376614" cy="4650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找出所有能把一组事件或数据项与另一组事件或数据项联系起来的规则，以获得预先未知的和被隐藏的，不能通过逻辑操作或统计得出的信息。</a:t>
              </a:r>
            </a:p>
          </p:txBody>
        </p:sp>
        <p:sp>
          <p:nvSpPr>
            <p:cNvPr id="22" name="圆角矩形 75"/>
            <p:cNvSpPr/>
            <p:nvPr/>
          </p:nvSpPr>
          <p:spPr>
            <a:xfrm>
              <a:off x="2710258" y="4369414"/>
              <a:ext cx="1361145" cy="27390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FP-Growth</a:t>
              </a:r>
              <a:r>
                <a:rPr lang="zh-CN" altLang="zh-CN" sz="1100" dirty="0"/>
                <a:t>算法</a:t>
              </a:r>
              <a:endParaRPr lang="zh-CN" altLang="en-US" sz="1100" b="1" dirty="0"/>
            </a:p>
          </p:txBody>
        </p:sp>
      </p:grpSp>
      <p:grpSp>
        <p:nvGrpSpPr>
          <p:cNvPr id="13" name="组合 12"/>
          <p:cNvGrpSpPr/>
          <p:nvPr/>
        </p:nvGrpSpPr>
        <p:grpSpPr>
          <a:xfrm>
            <a:off x="1862419" y="5295726"/>
            <a:ext cx="8461157" cy="1012505"/>
            <a:chOff x="607500" y="4826470"/>
            <a:chExt cx="7630726" cy="809698"/>
          </a:xfrm>
        </p:grpSpPr>
        <p:sp>
          <p:nvSpPr>
            <p:cNvPr id="14" name="圆角矩形 79"/>
            <p:cNvSpPr/>
            <p:nvPr/>
          </p:nvSpPr>
          <p:spPr>
            <a:xfrm>
              <a:off x="884833" y="4826470"/>
              <a:ext cx="7353393" cy="809698"/>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5" name="圆角矩形 80"/>
            <p:cNvSpPr/>
            <p:nvPr/>
          </p:nvSpPr>
          <p:spPr>
            <a:xfrm>
              <a:off x="607500" y="4869607"/>
              <a:ext cx="1035357"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预测模型</a:t>
              </a:r>
            </a:p>
          </p:txBody>
        </p:sp>
        <p:sp>
          <p:nvSpPr>
            <p:cNvPr id="16" name="圆角矩形 81"/>
            <p:cNvSpPr/>
            <p:nvPr/>
          </p:nvSpPr>
          <p:spPr>
            <a:xfrm>
              <a:off x="1437910" y="5337252"/>
              <a:ext cx="1856215" cy="27390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序贯模式挖掘</a:t>
              </a:r>
              <a:r>
                <a:rPr lang="en-US" altLang="zh-CN" sz="1100" dirty="0"/>
                <a:t>SPMGC</a:t>
              </a:r>
              <a:r>
                <a:rPr lang="zh-CN" altLang="zh-CN" sz="1100" dirty="0"/>
                <a:t>算法</a:t>
              </a:r>
              <a:endParaRPr lang="zh-CN" altLang="en-US" sz="1100" b="1" dirty="0"/>
            </a:p>
          </p:txBody>
        </p:sp>
        <p:sp>
          <p:nvSpPr>
            <p:cNvPr id="17" name="矩形 16"/>
            <p:cNvSpPr/>
            <p:nvPr/>
          </p:nvSpPr>
          <p:spPr>
            <a:xfrm>
              <a:off x="1622935" y="4869609"/>
              <a:ext cx="6521618" cy="46764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一种统计或数据挖掘的方法，包括可以在结构化与非结构化数据中使用以确定未来结果的算法和技术，可为预测、优化、预报和模拟等许多业务系统所使用。</a:t>
              </a:r>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4.2 </a:t>
            </a:r>
            <a:r>
              <a:rPr lang="zh-CN" altLang="en-US" dirty="0"/>
              <a:t>大数据挖掘工具</a:t>
            </a:r>
            <a:r>
              <a:rPr lang="en-US" altLang="zh-CN" dirty="0"/>
              <a:t>---Spark MLlib</a:t>
            </a:r>
            <a:endParaRPr lang="en-US" dirty="0"/>
          </a:p>
        </p:txBody>
      </p:sp>
      <p:graphicFrame>
        <p:nvGraphicFramePr>
          <p:cNvPr id="10" name="表格 9"/>
          <p:cNvGraphicFramePr>
            <a:graphicFrameLocks noGrp="1"/>
          </p:cNvGraphicFramePr>
          <p:nvPr>
            <p:extLst>
              <p:ext uri="{D42A27DB-BD31-4B8C-83A1-F6EECF244321}">
                <p14:modId xmlns:p14="http://schemas.microsoft.com/office/powerpoint/2010/main" val="3847321735"/>
              </p:ext>
            </p:extLst>
          </p:nvPr>
        </p:nvGraphicFramePr>
        <p:xfrm>
          <a:off x="1357162" y="3147646"/>
          <a:ext cx="7802011" cy="2959226"/>
        </p:xfrm>
        <a:graphic>
          <a:graphicData uri="http://schemas.openxmlformats.org/drawingml/2006/table">
            <a:tbl>
              <a:tblPr firstRow="1" firstCol="1" bandRow="1">
                <a:tableStyleId>{00A15C55-8517-42AA-B614-E9B94910E393}</a:tableStyleId>
              </a:tblPr>
              <a:tblGrid>
                <a:gridCol w="2054253">
                  <a:extLst>
                    <a:ext uri="{9D8B030D-6E8A-4147-A177-3AD203B41FA5}">
                      <a16:colId xmlns:a16="http://schemas.microsoft.com/office/drawing/2014/main" val="20000"/>
                    </a:ext>
                  </a:extLst>
                </a:gridCol>
                <a:gridCol w="2919341">
                  <a:extLst>
                    <a:ext uri="{9D8B030D-6E8A-4147-A177-3AD203B41FA5}">
                      <a16:colId xmlns:a16="http://schemas.microsoft.com/office/drawing/2014/main" val="20001"/>
                    </a:ext>
                  </a:extLst>
                </a:gridCol>
                <a:gridCol w="2828417">
                  <a:extLst>
                    <a:ext uri="{9D8B030D-6E8A-4147-A177-3AD203B41FA5}">
                      <a16:colId xmlns:a16="http://schemas.microsoft.com/office/drawing/2014/main" val="20002"/>
                    </a:ext>
                  </a:extLst>
                </a:gridCol>
              </a:tblGrid>
              <a:tr h="360944">
                <a:tc>
                  <a:txBody>
                    <a:bodyPr/>
                    <a:lstStyle/>
                    <a:p>
                      <a:pPr indent="266700" algn="ctr">
                        <a:lnSpc>
                          <a:spcPts val="1200"/>
                        </a:lnSpc>
                        <a:spcAft>
                          <a:spcPts val="100"/>
                        </a:spcAft>
                        <a:tabLst>
                          <a:tab pos="2628265" algn="ctr"/>
                          <a:tab pos="5292725" algn="r"/>
                        </a:tabLst>
                      </a:pPr>
                      <a:r>
                        <a:rPr lang="en-US" sz="1000" kern="100" dirty="0">
                          <a:effectLst/>
                        </a:rPr>
                        <a:t> </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solidFill>
                      <a:schemeClr val="accent6">
                        <a:lumMod val="50000"/>
                      </a:schemeClr>
                    </a:solidFill>
                  </a:tcPr>
                </a:tc>
                <a:tc>
                  <a:txBody>
                    <a:bodyPr/>
                    <a:lstStyle/>
                    <a:p>
                      <a:pPr indent="266700" algn="ctr">
                        <a:lnSpc>
                          <a:spcPts val="1200"/>
                        </a:lnSpc>
                        <a:spcAft>
                          <a:spcPts val="100"/>
                        </a:spcAft>
                        <a:tabLst>
                          <a:tab pos="2628265" algn="ctr"/>
                          <a:tab pos="5292725" algn="r"/>
                        </a:tabLst>
                      </a:pPr>
                      <a:r>
                        <a:rPr lang="zh-CN" sz="1800" kern="100" dirty="0">
                          <a:effectLst/>
                        </a:rPr>
                        <a:t>离散型</a:t>
                      </a:r>
                      <a:endParaRPr lang="zh-CN" sz="18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6">
                        <a:lumMod val="50000"/>
                      </a:schemeClr>
                    </a:solidFill>
                  </a:tcPr>
                </a:tc>
                <a:tc>
                  <a:txBody>
                    <a:bodyPr/>
                    <a:lstStyle/>
                    <a:p>
                      <a:pPr indent="266700" algn="ctr">
                        <a:lnSpc>
                          <a:spcPts val="1200"/>
                        </a:lnSpc>
                        <a:spcAft>
                          <a:spcPts val="100"/>
                        </a:spcAft>
                        <a:tabLst>
                          <a:tab pos="2628265" algn="ctr"/>
                          <a:tab pos="5292725" algn="r"/>
                        </a:tabLst>
                      </a:pPr>
                      <a:r>
                        <a:rPr lang="zh-CN" sz="1800" kern="100" dirty="0">
                          <a:effectLst/>
                        </a:rPr>
                        <a:t>连续型</a:t>
                      </a:r>
                      <a:endParaRPr lang="zh-CN" sz="18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6">
                        <a:lumMod val="50000"/>
                      </a:schemeClr>
                    </a:solidFill>
                  </a:tcPr>
                </a:tc>
                <a:extLst>
                  <a:ext uri="{0D108BD9-81ED-4DB2-BD59-A6C34878D82A}">
                    <a16:rowId xmlns:a16="http://schemas.microsoft.com/office/drawing/2014/main" val="10000"/>
                  </a:ext>
                </a:extLst>
              </a:tr>
              <a:tr h="1299141">
                <a:tc>
                  <a:txBody>
                    <a:bodyPr/>
                    <a:lstStyle/>
                    <a:p>
                      <a:pPr indent="266700" algn="l">
                        <a:lnSpc>
                          <a:spcPts val="1200"/>
                        </a:lnSpc>
                        <a:spcAft>
                          <a:spcPts val="100"/>
                        </a:spcAft>
                        <a:tabLst>
                          <a:tab pos="2628265" algn="ctr"/>
                          <a:tab pos="5292725" algn="r"/>
                        </a:tabLst>
                      </a:pPr>
                      <a:r>
                        <a:rPr lang="zh-CN" sz="1800" kern="100" dirty="0">
                          <a:effectLst/>
                        </a:rPr>
                        <a:t>有监督机器学习</a:t>
                      </a:r>
                      <a:endParaRPr lang="zh-CN" sz="18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4">
                        <a:lumMod val="60000"/>
                        <a:lumOff val="40000"/>
                      </a:schemeClr>
                    </a:solidFill>
                  </a:tcPr>
                </a:tc>
                <a:tc>
                  <a:txBody>
                    <a:bodyPr/>
                    <a:lstStyle/>
                    <a:p>
                      <a:pPr indent="267970" algn="ctr">
                        <a:lnSpc>
                          <a:spcPts val="1200"/>
                        </a:lnSpc>
                        <a:spcAft>
                          <a:spcPts val="100"/>
                        </a:spcAft>
                        <a:tabLst>
                          <a:tab pos="2628265" algn="ctr"/>
                          <a:tab pos="5292725" algn="r"/>
                        </a:tabLst>
                      </a:pPr>
                      <a:r>
                        <a:rPr lang="zh-CN" sz="1100" kern="100" dirty="0">
                          <a:effectLst/>
                        </a:rPr>
                        <a:t>分类</a:t>
                      </a:r>
                    </a:p>
                    <a:p>
                      <a:pPr indent="266700" algn="ctr">
                        <a:lnSpc>
                          <a:spcPts val="1200"/>
                        </a:lnSpc>
                        <a:spcAft>
                          <a:spcPts val="100"/>
                        </a:spcAft>
                        <a:tabLst>
                          <a:tab pos="2628265" algn="ctr"/>
                          <a:tab pos="5292725" algn="r"/>
                        </a:tabLst>
                      </a:pPr>
                      <a:r>
                        <a:rPr lang="zh-CN" sz="1100" kern="100" dirty="0">
                          <a:effectLst/>
                        </a:rPr>
                        <a:t>逻辑回归</a:t>
                      </a:r>
                    </a:p>
                    <a:p>
                      <a:pPr indent="266700" algn="ctr">
                        <a:lnSpc>
                          <a:spcPts val="1200"/>
                        </a:lnSpc>
                        <a:spcAft>
                          <a:spcPts val="100"/>
                        </a:spcAft>
                        <a:tabLst>
                          <a:tab pos="2628265" algn="ctr"/>
                          <a:tab pos="5292725" algn="r"/>
                        </a:tabLst>
                      </a:pPr>
                      <a:r>
                        <a:rPr lang="zh-CN" sz="1100" kern="100" dirty="0">
                          <a:effectLst/>
                        </a:rPr>
                        <a:t>支持向量机</a:t>
                      </a:r>
                      <a:r>
                        <a:rPr lang="en-US" sz="1100" kern="100" dirty="0">
                          <a:effectLst/>
                        </a:rPr>
                        <a:t>(SVM)</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朴素贝叶斯</a:t>
                      </a:r>
                    </a:p>
                    <a:p>
                      <a:pPr indent="266700" algn="ctr">
                        <a:lnSpc>
                          <a:spcPts val="1200"/>
                        </a:lnSpc>
                        <a:spcAft>
                          <a:spcPts val="100"/>
                        </a:spcAft>
                        <a:tabLst>
                          <a:tab pos="2628265" algn="ctr"/>
                          <a:tab pos="5292725" algn="r"/>
                        </a:tabLst>
                      </a:pPr>
                      <a:r>
                        <a:rPr lang="zh-CN" sz="1100" kern="100" dirty="0">
                          <a:effectLst/>
                        </a:rPr>
                        <a:t>决策树</a:t>
                      </a:r>
                    </a:p>
                    <a:p>
                      <a:pPr indent="266700" algn="ctr">
                        <a:lnSpc>
                          <a:spcPts val="1200"/>
                        </a:lnSpc>
                        <a:spcAft>
                          <a:spcPts val="100"/>
                        </a:spcAft>
                        <a:tabLst>
                          <a:tab pos="2628265" algn="ctr"/>
                          <a:tab pos="5292725" algn="r"/>
                        </a:tabLst>
                      </a:pPr>
                      <a:r>
                        <a:rPr lang="zh-CN" sz="1100" kern="100" dirty="0">
                          <a:effectLst/>
                        </a:rPr>
                        <a:t>随机森林</a:t>
                      </a:r>
                    </a:p>
                    <a:p>
                      <a:pPr indent="266700" algn="ctr">
                        <a:lnSpc>
                          <a:spcPts val="1200"/>
                        </a:lnSpc>
                        <a:spcAft>
                          <a:spcPts val="100"/>
                        </a:spcAft>
                        <a:tabLst>
                          <a:tab pos="2628265" algn="ctr"/>
                          <a:tab pos="5292725" algn="r"/>
                        </a:tabLst>
                      </a:pPr>
                      <a:r>
                        <a:rPr lang="zh-CN" sz="1100" kern="100" dirty="0">
                          <a:effectLst/>
                        </a:rPr>
                        <a:t>梯度提升决策树</a:t>
                      </a:r>
                      <a:r>
                        <a:rPr lang="en-US" sz="1100" kern="100" dirty="0">
                          <a:effectLst/>
                        </a:rPr>
                        <a:t> (GBT)</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100" kern="100" dirty="0">
                          <a:effectLst/>
                        </a:rPr>
                        <a:t>回归</a:t>
                      </a:r>
                    </a:p>
                    <a:p>
                      <a:pPr indent="266700" algn="ctr">
                        <a:lnSpc>
                          <a:spcPts val="1200"/>
                        </a:lnSpc>
                        <a:spcAft>
                          <a:spcPts val="100"/>
                        </a:spcAft>
                        <a:tabLst>
                          <a:tab pos="2628265" algn="ctr"/>
                          <a:tab pos="5292725" algn="r"/>
                        </a:tabLst>
                      </a:pPr>
                      <a:r>
                        <a:rPr lang="zh-CN" sz="1100" kern="100" dirty="0">
                          <a:effectLst/>
                        </a:rPr>
                        <a:t>线性回归</a:t>
                      </a:r>
                    </a:p>
                    <a:p>
                      <a:pPr indent="266700" algn="ctr">
                        <a:lnSpc>
                          <a:spcPts val="1200"/>
                        </a:lnSpc>
                        <a:spcAft>
                          <a:spcPts val="100"/>
                        </a:spcAft>
                        <a:tabLst>
                          <a:tab pos="2628265" algn="ctr"/>
                          <a:tab pos="5292725" algn="r"/>
                        </a:tabLst>
                      </a:pPr>
                      <a:r>
                        <a:rPr lang="zh-CN" sz="1100" kern="100" dirty="0">
                          <a:effectLst/>
                        </a:rPr>
                        <a:t>决策树</a:t>
                      </a:r>
                    </a:p>
                    <a:p>
                      <a:pPr indent="266700" algn="ctr">
                        <a:lnSpc>
                          <a:spcPts val="1200"/>
                        </a:lnSpc>
                        <a:spcAft>
                          <a:spcPts val="100"/>
                        </a:spcAft>
                        <a:tabLst>
                          <a:tab pos="2628265" algn="ctr"/>
                          <a:tab pos="5292725" algn="r"/>
                        </a:tabLst>
                      </a:pPr>
                      <a:r>
                        <a:rPr lang="zh-CN" sz="1100" kern="100" dirty="0">
                          <a:effectLst/>
                        </a:rPr>
                        <a:t>随机森林</a:t>
                      </a:r>
                    </a:p>
                    <a:p>
                      <a:pPr indent="266700" algn="ctr">
                        <a:lnSpc>
                          <a:spcPts val="1200"/>
                        </a:lnSpc>
                        <a:spcAft>
                          <a:spcPts val="100"/>
                        </a:spcAft>
                        <a:tabLst>
                          <a:tab pos="2628265" algn="ctr"/>
                          <a:tab pos="5292725" algn="r"/>
                        </a:tabLst>
                      </a:pPr>
                      <a:r>
                        <a:rPr lang="zh-CN" sz="1100" kern="100" dirty="0">
                          <a:effectLst/>
                        </a:rPr>
                        <a:t>梯度提升决策树</a:t>
                      </a:r>
                      <a:r>
                        <a:rPr lang="en-US" sz="1100" kern="100" dirty="0">
                          <a:effectLst/>
                        </a:rPr>
                        <a:t> (GBT) </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保序回归</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1299141">
                <a:tc>
                  <a:txBody>
                    <a:bodyPr/>
                    <a:lstStyle/>
                    <a:p>
                      <a:pPr indent="266700" algn="l">
                        <a:lnSpc>
                          <a:spcPts val="1200"/>
                        </a:lnSpc>
                        <a:spcAft>
                          <a:spcPts val="100"/>
                        </a:spcAft>
                        <a:tabLst>
                          <a:tab pos="2628265" algn="ctr"/>
                          <a:tab pos="5292725" algn="r"/>
                        </a:tabLst>
                      </a:pPr>
                      <a:r>
                        <a:rPr lang="en-US" altLang="zh-CN" sz="1000" kern="100" dirty="0">
                          <a:effectLst/>
                        </a:rPr>
                        <a:t> </a:t>
                      </a:r>
                      <a:r>
                        <a:rPr lang="zh-CN" sz="1800" kern="100" dirty="0">
                          <a:effectLst/>
                        </a:rPr>
                        <a:t>无监督机器学习</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nchor="ctr">
                    <a:solidFill>
                      <a:schemeClr val="accent4">
                        <a:lumMod val="60000"/>
                        <a:lumOff val="40000"/>
                      </a:schemeClr>
                    </a:solidFill>
                  </a:tcPr>
                </a:tc>
                <a:tc>
                  <a:txBody>
                    <a:bodyPr/>
                    <a:lstStyle/>
                    <a:p>
                      <a:pPr indent="267970" algn="ctr">
                        <a:lnSpc>
                          <a:spcPts val="1200"/>
                        </a:lnSpc>
                        <a:spcAft>
                          <a:spcPts val="100"/>
                        </a:spcAft>
                        <a:tabLst>
                          <a:tab pos="2628265" algn="ctr"/>
                          <a:tab pos="5292725" algn="r"/>
                        </a:tabLst>
                      </a:pPr>
                      <a:r>
                        <a:rPr lang="zh-CN" sz="1100" kern="100" dirty="0">
                          <a:effectLst/>
                        </a:rPr>
                        <a:t>聚类</a:t>
                      </a:r>
                    </a:p>
                    <a:p>
                      <a:pPr indent="266700" algn="ctr">
                        <a:lnSpc>
                          <a:spcPts val="1200"/>
                        </a:lnSpc>
                        <a:spcAft>
                          <a:spcPts val="100"/>
                        </a:spcAft>
                        <a:tabLst>
                          <a:tab pos="2628265" algn="ctr"/>
                          <a:tab pos="5292725" algn="r"/>
                        </a:tabLst>
                      </a:pPr>
                      <a:r>
                        <a:rPr lang="en-US" sz="1100" kern="100" dirty="0">
                          <a:effectLst/>
                        </a:rPr>
                        <a:t>k-means</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高斯混合</a:t>
                      </a:r>
                    </a:p>
                    <a:p>
                      <a:pPr indent="266700" algn="ctr">
                        <a:lnSpc>
                          <a:spcPts val="1200"/>
                        </a:lnSpc>
                        <a:spcAft>
                          <a:spcPts val="100"/>
                        </a:spcAft>
                        <a:tabLst>
                          <a:tab pos="2628265" algn="ctr"/>
                          <a:tab pos="5292725" algn="r"/>
                        </a:tabLst>
                      </a:pPr>
                      <a:r>
                        <a:rPr lang="zh-CN" sz="1100" kern="100" dirty="0">
                          <a:effectLst/>
                        </a:rPr>
                        <a:t>快速迭代聚类</a:t>
                      </a:r>
                      <a:r>
                        <a:rPr lang="en-US" sz="1100" kern="100" dirty="0">
                          <a:effectLst/>
                        </a:rPr>
                        <a:t>(PIC)</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隐含狄利克雷分布</a:t>
                      </a:r>
                      <a:r>
                        <a:rPr lang="en-US" sz="1100" kern="100" dirty="0">
                          <a:effectLst/>
                        </a:rPr>
                        <a:t>(LDA)</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二分</a:t>
                      </a:r>
                      <a:r>
                        <a:rPr lang="en-US" sz="1100" kern="100" dirty="0">
                          <a:effectLst/>
                        </a:rPr>
                        <a:t>k-means</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流</a:t>
                      </a:r>
                      <a:r>
                        <a:rPr lang="en-US" sz="1100" kern="100" dirty="0">
                          <a:effectLst/>
                        </a:rPr>
                        <a:t>k-means</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100" kern="100" dirty="0">
                          <a:effectLst/>
                        </a:rPr>
                        <a:t>协同过滤、降维</a:t>
                      </a:r>
                    </a:p>
                    <a:p>
                      <a:pPr indent="266700" algn="ctr">
                        <a:lnSpc>
                          <a:spcPts val="1200"/>
                        </a:lnSpc>
                        <a:spcAft>
                          <a:spcPts val="100"/>
                        </a:spcAft>
                        <a:tabLst>
                          <a:tab pos="2628265" algn="ctr"/>
                          <a:tab pos="5292725" algn="r"/>
                        </a:tabLst>
                      </a:pPr>
                      <a:r>
                        <a:rPr lang="zh-CN" sz="1100" kern="100" dirty="0">
                          <a:effectLst/>
                        </a:rPr>
                        <a:t>交替最小二乘</a:t>
                      </a:r>
                      <a:r>
                        <a:rPr lang="en-US" sz="1100" kern="100" dirty="0">
                          <a:effectLst/>
                        </a:rPr>
                        <a:t>(ALS)</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奇异值分解</a:t>
                      </a:r>
                      <a:r>
                        <a:rPr lang="en-US" sz="1100" kern="100" dirty="0">
                          <a:effectLst/>
                        </a:rPr>
                        <a:t>(SVD)</a:t>
                      </a:r>
                      <a:endParaRPr lang="zh-CN" sz="1100" kern="100" dirty="0">
                        <a:effectLst/>
                      </a:endParaRPr>
                    </a:p>
                    <a:p>
                      <a:pPr indent="266700" algn="ctr">
                        <a:lnSpc>
                          <a:spcPts val="1200"/>
                        </a:lnSpc>
                        <a:spcAft>
                          <a:spcPts val="100"/>
                        </a:spcAft>
                        <a:tabLst>
                          <a:tab pos="2628265" algn="ctr"/>
                          <a:tab pos="5292725" algn="r"/>
                        </a:tabLst>
                      </a:pPr>
                      <a:r>
                        <a:rPr lang="zh-CN" sz="1100" kern="100" dirty="0">
                          <a:effectLst/>
                        </a:rPr>
                        <a:t>主成分分析</a:t>
                      </a:r>
                      <a:r>
                        <a:rPr lang="en-US" sz="1100" kern="100" dirty="0">
                          <a:effectLst/>
                        </a:rPr>
                        <a:t>(PCA)   </a:t>
                      </a:r>
                      <a:endParaRPr lang="zh-CN" sz="11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bl>
          </a:graphicData>
        </a:graphic>
      </p:graphicFrame>
      <p:sp>
        <p:nvSpPr>
          <p:cNvPr id="14" name="TextBox 34"/>
          <p:cNvSpPr txBox="1"/>
          <p:nvPr/>
        </p:nvSpPr>
        <p:spPr>
          <a:xfrm>
            <a:off x="949183" y="1981602"/>
            <a:ext cx="5534026"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solidFill>
                  <a:schemeClr val="tx1">
                    <a:lumMod val="75000"/>
                    <a:lumOff val="25000"/>
                  </a:schemeClr>
                </a:solidFill>
              </a:rPr>
              <a:t>运行在</a:t>
            </a:r>
            <a:r>
              <a:rPr lang="en-US" altLang="zh-CN" dirty="0">
                <a:solidFill>
                  <a:schemeClr val="tx1">
                    <a:lumMod val="75000"/>
                    <a:lumOff val="25000"/>
                  </a:schemeClr>
                </a:solidFill>
              </a:rPr>
              <a:t>Spark</a:t>
            </a:r>
            <a:r>
              <a:rPr lang="zh-CN" altLang="en-US" dirty="0">
                <a:solidFill>
                  <a:schemeClr val="tx1">
                    <a:lumMod val="75000"/>
                    <a:lumOff val="25000"/>
                  </a:schemeClr>
                </a:solidFill>
              </a:rPr>
              <a:t>平台上</a:t>
            </a:r>
            <a:r>
              <a:rPr lang="zh-CN" altLang="zh-CN" dirty="0">
                <a:solidFill>
                  <a:schemeClr val="tx1">
                    <a:lumMod val="75000"/>
                    <a:lumOff val="25000"/>
                  </a:schemeClr>
                </a:solidFill>
              </a:rPr>
              <a:t>专为在集群上并行运行而设计</a:t>
            </a:r>
            <a:endParaRPr lang="zh-CN" altLang="en-US" dirty="0">
              <a:solidFill>
                <a:schemeClr val="tx1">
                  <a:lumMod val="75000"/>
                  <a:lumOff val="25000"/>
                </a:schemeClr>
              </a:solidFill>
            </a:endParaRPr>
          </a:p>
        </p:txBody>
      </p:sp>
      <p:sp>
        <p:nvSpPr>
          <p:cNvPr id="15" name="TextBox 35"/>
          <p:cNvSpPr txBox="1"/>
          <p:nvPr/>
        </p:nvSpPr>
        <p:spPr>
          <a:xfrm>
            <a:off x="949183" y="2420298"/>
            <a:ext cx="5534026"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zh-CN" dirty="0">
                <a:solidFill>
                  <a:schemeClr val="tx1">
                    <a:lumMod val="75000"/>
                    <a:lumOff val="25000"/>
                  </a:schemeClr>
                </a:solidFill>
              </a:rPr>
              <a:t>内存中更快地实现多次迭代</a:t>
            </a:r>
            <a:r>
              <a:rPr lang="zh-CN" altLang="en-US" dirty="0">
                <a:solidFill>
                  <a:schemeClr val="tx1">
                    <a:lumMod val="75000"/>
                    <a:lumOff val="25000"/>
                  </a:schemeClr>
                </a:solidFill>
              </a:rPr>
              <a:t>，</a:t>
            </a:r>
            <a:r>
              <a:rPr lang="zh-CN" altLang="zh-CN" dirty="0">
                <a:solidFill>
                  <a:schemeClr val="tx1">
                    <a:lumMod val="75000"/>
                    <a:lumOff val="25000"/>
                  </a:schemeClr>
                </a:solidFill>
              </a:rPr>
              <a:t>适用于大规模数据集</a:t>
            </a:r>
            <a:endParaRPr lang="zh-CN" altLang="en-US" dirty="0">
              <a:solidFill>
                <a:schemeClr val="tx1">
                  <a:lumMod val="75000"/>
                  <a:lumOff val="25000"/>
                </a:schemeClr>
              </a:solidFill>
            </a:endParaRPr>
          </a:p>
        </p:txBody>
      </p:sp>
      <p:pic>
        <p:nvPicPr>
          <p:cNvPr id="17" name="图片 16"/>
          <p:cNvPicPr>
            <a:picLocks noChangeAspect="1"/>
          </p:cNvPicPr>
          <p:nvPr/>
        </p:nvPicPr>
        <p:blipFill>
          <a:blip r:embed="rId3"/>
          <a:stretch>
            <a:fillRect/>
          </a:stretch>
        </p:blipFill>
        <p:spPr>
          <a:xfrm>
            <a:off x="6848192" y="1333013"/>
            <a:ext cx="2524125" cy="1809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cxnSp>
        <p:nvCxnSpPr>
          <p:cNvPr id="9" name="直接箭头连接符 8"/>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p:cNvSpPr txBox="1"/>
          <p:nvPr/>
        </p:nvSpPr>
        <p:spPr>
          <a:xfrm>
            <a:off x="422171" y="1026151"/>
            <a:ext cx="2483372" cy="461665"/>
          </a:xfrm>
          <a:prstGeom prst="rect">
            <a:avLst/>
          </a:prstGeom>
          <a:noFill/>
        </p:spPr>
        <p:txBody>
          <a:bodyPr wrap="none" rtlCol="0">
            <a:spAutoFit/>
          </a:bodyPr>
          <a:lstStyle/>
          <a:p>
            <a:pPr marL="285750" indent="-285750">
              <a:buFont typeface="Wingdings" panose="05000000000000000000" charset="0"/>
              <a:buChar char="p"/>
            </a:pPr>
            <a:r>
              <a:rPr lang="en-US" altLang="zh-CN" sz="2400" b="1" dirty="0">
                <a:solidFill>
                  <a:schemeClr val="tx2"/>
                </a:solidFill>
              </a:rPr>
              <a:t>4.2.1 </a:t>
            </a:r>
            <a:r>
              <a:rPr lang="zh-CN" altLang="en-US" sz="2400" b="1" dirty="0">
                <a:solidFill>
                  <a:schemeClr val="tx2"/>
                </a:solidFill>
              </a:rPr>
              <a:t>协同过滤</a:t>
            </a:r>
          </a:p>
        </p:txBody>
      </p:sp>
      <p:sp>
        <p:nvSpPr>
          <p:cNvPr id="26" name="矩形 25"/>
          <p:cNvSpPr/>
          <p:nvPr/>
        </p:nvSpPr>
        <p:spPr>
          <a:xfrm>
            <a:off x="785179" y="1806760"/>
            <a:ext cx="7213834" cy="369332"/>
          </a:xfrm>
          <a:prstGeom prst="rect">
            <a:avLst/>
          </a:prstGeom>
        </p:spPr>
        <p:txBody>
          <a:bodyPr wrap="none">
            <a:spAutoFit/>
          </a:bodyPr>
          <a:lstStyle/>
          <a:p>
            <a:r>
              <a:rPr lang="en-US" altLang="zh-CN" dirty="0">
                <a:solidFill>
                  <a:schemeClr val="bg1"/>
                </a:solidFill>
              </a:rPr>
              <a:t>MLlib</a:t>
            </a:r>
            <a:r>
              <a:rPr lang="zh-CN" altLang="zh-CN" dirty="0">
                <a:solidFill>
                  <a:schemeClr val="bg1"/>
                </a:solidFill>
              </a:rPr>
              <a:t>中支持的是基于模型的协同过滤，即交替最小二乘（</a:t>
            </a:r>
            <a:r>
              <a:rPr lang="en-US" altLang="zh-CN" dirty="0">
                <a:solidFill>
                  <a:schemeClr val="bg1"/>
                </a:solidFill>
              </a:rPr>
              <a:t>ALS</a:t>
            </a:r>
            <a:r>
              <a:rPr lang="zh-CN" altLang="zh-CN" dirty="0">
                <a:solidFill>
                  <a:schemeClr val="bg1"/>
                </a:solidFill>
              </a:rPr>
              <a:t>）算法</a:t>
            </a:r>
            <a:endParaRPr lang="en-US" altLang="zh-CN" dirty="0">
              <a:solidFill>
                <a:schemeClr val="bg1"/>
              </a:solidFill>
            </a:endParaRPr>
          </a:p>
        </p:txBody>
      </p:sp>
      <p:sp>
        <p:nvSpPr>
          <p:cNvPr id="29" name="矩形 28"/>
          <p:cNvSpPr/>
          <p:nvPr/>
        </p:nvSpPr>
        <p:spPr>
          <a:xfrm>
            <a:off x="1034900" y="1730664"/>
            <a:ext cx="8301982" cy="707886"/>
          </a:xfrm>
          <a:prstGeom prst="rect">
            <a:avLst/>
          </a:prstGeom>
          <a:noFill/>
        </p:spPr>
        <p:txBody>
          <a:bodyPr wrap="square">
            <a:spAutoFit/>
          </a:bodyPr>
          <a:lstStyle/>
          <a:p>
            <a:r>
              <a:rPr lang="zh-CN" altLang="zh-CN" sz="2000" dirty="0">
                <a:solidFill>
                  <a:schemeClr val="tx1">
                    <a:lumMod val="75000"/>
                    <a:lumOff val="25000"/>
                  </a:schemeClr>
                </a:solidFill>
              </a:rPr>
              <a:t>通过收集大量用户（协同）的喜好信息，以自动预测（过滤）用户感兴趣的商品</a:t>
            </a:r>
            <a:r>
              <a:rPr lang="zh-CN" altLang="en-US" sz="2000" dirty="0">
                <a:solidFill>
                  <a:schemeClr val="tx1">
                    <a:lumMod val="75000"/>
                    <a:lumOff val="25000"/>
                  </a:schemeClr>
                </a:solidFill>
              </a:rPr>
              <a:t>。</a:t>
            </a:r>
          </a:p>
        </p:txBody>
      </p:sp>
      <p:sp>
        <p:nvSpPr>
          <p:cNvPr id="31" name="矩形 30"/>
          <p:cNvSpPr/>
          <p:nvPr/>
        </p:nvSpPr>
        <p:spPr>
          <a:xfrm>
            <a:off x="1168213" y="4443703"/>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38" name="矩形 37"/>
          <p:cNvSpPr/>
          <p:nvPr/>
        </p:nvSpPr>
        <p:spPr>
          <a:xfrm>
            <a:off x="2903843" y="4264969"/>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45" name="矩形 44"/>
          <p:cNvSpPr/>
          <p:nvPr/>
        </p:nvSpPr>
        <p:spPr>
          <a:xfrm>
            <a:off x="2994421" y="5308617"/>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49" name="矩形 48"/>
          <p:cNvSpPr/>
          <p:nvPr/>
        </p:nvSpPr>
        <p:spPr>
          <a:xfrm>
            <a:off x="6438927" y="4264969"/>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52" name="矩形 51"/>
          <p:cNvSpPr/>
          <p:nvPr/>
        </p:nvSpPr>
        <p:spPr>
          <a:xfrm>
            <a:off x="6438927" y="5308617"/>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4" name="图示 3"/>
          <p:cNvGraphicFramePr/>
          <p:nvPr/>
        </p:nvGraphicFramePr>
        <p:xfrm>
          <a:off x="1961162" y="2270553"/>
          <a:ext cx="7183915" cy="3370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TextBox 16"/>
          <p:cNvSpPr txBox="1"/>
          <p:nvPr/>
        </p:nvSpPr>
        <p:spPr>
          <a:xfrm>
            <a:off x="5939883" y="5793148"/>
            <a:ext cx="2675728"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通过矩阵分解预测</a:t>
            </a:r>
          </a:p>
        </p:txBody>
      </p:sp>
      <p:sp>
        <p:nvSpPr>
          <p:cNvPr id="54" name="TextBox 16"/>
          <p:cNvSpPr txBox="1"/>
          <p:nvPr/>
        </p:nvSpPr>
        <p:spPr>
          <a:xfrm>
            <a:off x="2510163" y="5795339"/>
            <a:ext cx="2675728" cy="369332"/>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计算物品相似性矩阵</a:t>
            </a:r>
          </a:p>
        </p:txBody>
      </p:sp>
    </p:spTree>
    <p:extLst>
      <p:ext uri="{BB962C8B-B14F-4D97-AF65-F5344CB8AC3E}">
        <p14:creationId xmlns:p14="http://schemas.microsoft.com/office/powerpoint/2010/main" val="57450554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1.1.1  </a:t>
            </a:r>
            <a:r>
              <a:rPr lang="zh-CN" altLang="en-US" dirty="0"/>
              <a:t>大数据发展历程</a:t>
            </a:r>
          </a:p>
        </p:txBody>
      </p:sp>
      <p:sp>
        <p:nvSpPr>
          <p:cNvPr id="6" name="矩形 5"/>
          <p:cNvSpPr/>
          <p:nvPr/>
        </p:nvSpPr>
        <p:spPr>
          <a:xfrm>
            <a:off x="1015868" y="1993642"/>
            <a:ext cx="1814920" cy="400110"/>
          </a:xfrm>
          <a:prstGeom prst="rect">
            <a:avLst/>
          </a:prstGeom>
        </p:spPr>
        <p:txBody>
          <a:bodyPr wrap="none">
            <a:spAutoFit/>
          </a:bodyPr>
          <a:lstStyle/>
          <a:p>
            <a:pPr marL="285750" lvl="0" indent="-285750">
              <a:buFont typeface="Wingdings" panose="05000000000000000000" pitchFamily="2" charset="2"/>
              <a:buChar char="n"/>
            </a:pPr>
            <a:r>
              <a:rPr lang="en-US" altLang="zh-CN" sz="2000" dirty="0">
                <a:latin typeface="+mn-ea"/>
              </a:rPr>
              <a:t>2008</a:t>
            </a:r>
            <a:r>
              <a:rPr lang="zh-CN" altLang="zh-CN" sz="2000" dirty="0">
                <a:latin typeface="+mn-ea"/>
              </a:rPr>
              <a:t>年</a:t>
            </a:r>
            <a:r>
              <a:rPr lang="en-US" altLang="zh-CN" sz="2000" dirty="0">
                <a:latin typeface="+mn-ea"/>
              </a:rPr>
              <a:t>9 </a:t>
            </a:r>
            <a:r>
              <a:rPr lang="zh-CN" altLang="zh-CN" sz="2000" dirty="0">
                <a:latin typeface="+mn-ea"/>
              </a:rPr>
              <a:t>月</a:t>
            </a:r>
            <a:endParaRPr lang="zh-CN" altLang="en-US" sz="2000" dirty="0"/>
          </a:p>
        </p:txBody>
      </p:sp>
      <p:sp>
        <p:nvSpPr>
          <p:cNvPr id="7" name="矩形 6"/>
          <p:cNvSpPr/>
          <p:nvPr/>
        </p:nvSpPr>
        <p:spPr>
          <a:xfrm>
            <a:off x="1557764" y="2526351"/>
            <a:ext cx="8569002" cy="338554"/>
          </a:xfrm>
          <a:prstGeom prst="rect">
            <a:avLst/>
          </a:prstGeom>
        </p:spPr>
        <p:txBody>
          <a:bodyPr wrap="square">
            <a:spAutoFit/>
          </a:bodyPr>
          <a:lstStyle/>
          <a:p>
            <a:pPr marL="285750" lvl="0" indent="-285750">
              <a:buFont typeface="Wingdings" panose="05000000000000000000" pitchFamily="2" charset="2"/>
              <a:buChar char="p"/>
            </a:pPr>
            <a:r>
              <a:rPr lang="zh-CN" altLang="zh-CN" sz="1600" dirty="0">
                <a:latin typeface="+mn-ea"/>
              </a:rPr>
              <a:t>美国《自然》（</a:t>
            </a:r>
            <a:r>
              <a:rPr lang="en-US" altLang="zh-CN" sz="1600" dirty="0">
                <a:latin typeface="+mn-ea"/>
              </a:rPr>
              <a:t>Nature</a:t>
            </a:r>
            <a:r>
              <a:rPr lang="zh-CN" altLang="zh-CN" sz="1600" dirty="0">
                <a:latin typeface="+mn-ea"/>
              </a:rPr>
              <a:t>）杂志专刊——</a:t>
            </a:r>
            <a:r>
              <a:rPr lang="en-US" altLang="zh-CN" sz="1600">
                <a:latin typeface="+mn-ea"/>
              </a:rPr>
              <a:t>The next </a:t>
            </a:r>
            <a:r>
              <a:rPr lang="en-US" altLang="zh-CN" sz="1600" dirty="0">
                <a:latin typeface="+mn-ea"/>
              </a:rPr>
              <a:t>google,</a:t>
            </a:r>
            <a:r>
              <a:rPr lang="zh-CN" altLang="zh-CN" sz="1600" dirty="0">
                <a:latin typeface="+mn-ea"/>
              </a:rPr>
              <a:t>第一次正式提出“大数据”概念</a:t>
            </a:r>
            <a:endParaRPr lang="en-US" altLang="zh-CN" sz="1600" dirty="0">
              <a:latin typeface="+mn-ea"/>
            </a:endParaRPr>
          </a:p>
        </p:txBody>
      </p:sp>
      <p:sp>
        <p:nvSpPr>
          <p:cNvPr id="8" name="矩形 7"/>
          <p:cNvSpPr/>
          <p:nvPr/>
        </p:nvSpPr>
        <p:spPr>
          <a:xfrm>
            <a:off x="995279" y="3159371"/>
            <a:ext cx="2146742" cy="400110"/>
          </a:xfrm>
          <a:prstGeom prst="rect">
            <a:avLst/>
          </a:prstGeom>
        </p:spPr>
        <p:txBody>
          <a:bodyPr wrap="none">
            <a:spAutoFit/>
          </a:bodyPr>
          <a:lstStyle/>
          <a:p>
            <a:pPr marL="285750" lvl="0" indent="-285750">
              <a:buFont typeface="Wingdings" panose="05000000000000000000" pitchFamily="2" charset="2"/>
              <a:buChar char="n"/>
            </a:pPr>
            <a:r>
              <a:rPr lang="en-US" altLang="zh-CN" sz="2000" dirty="0">
                <a:latin typeface="+mn-ea"/>
              </a:rPr>
              <a:t>2011</a:t>
            </a:r>
            <a:r>
              <a:rPr lang="zh-CN" altLang="zh-CN" sz="2000" dirty="0">
                <a:latin typeface="+mn-ea"/>
              </a:rPr>
              <a:t>年</a:t>
            </a:r>
            <a:r>
              <a:rPr lang="en-US" altLang="zh-CN" sz="2000" dirty="0">
                <a:latin typeface="+mn-ea"/>
              </a:rPr>
              <a:t>2</a:t>
            </a:r>
            <a:r>
              <a:rPr lang="zh-CN" altLang="zh-CN" sz="2000" dirty="0">
                <a:latin typeface="+mn-ea"/>
              </a:rPr>
              <a:t>月</a:t>
            </a:r>
            <a:r>
              <a:rPr lang="en-US" altLang="zh-CN" sz="2000" dirty="0">
                <a:latin typeface="+mn-ea"/>
              </a:rPr>
              <a:t>1</a:t>
            </a:r>
            <a:r>
              <a:rPr lang="zh-CN" altLang="zh-CN" sz="2000" dirty="0">
                <a:latin typeface="+mn-ea"/>
              </a:rPr>
              <a:t>日</a:t>
            </a:r>
            <a:endParaRPr lang="zh-CN" altLang="en-US" sz="2000" dirty="0"/>
          </a:p>
        </p:txBody>
      </p:sp>
      <p:sp>
        <p:nvSpPr>
          <p:cNvPr id="9" name="矩形 8"/>
          <p:cNvSpPr/>
          <p:nvPr/>
        </p:nvSpPr>
        <p:spPr>
          <a:xfrm>
            <a:off x="1557764" y="3714667"/>
            <a:ext cx="8184442" cy="786882"/>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600" dirty="0">
                <a:latin typeface="+mn-ea"/>
              </a:rPr>
              <a:t>《科学》（</a:t>
            </a:r>
            <a:r>
              <a:rPr lang="en-US" altLang="zh-CN" sz="1600" dirty="0">
                <a:latin typeface="+mn-ea"/>
              </a:rPr>
              <a:t>Science</a:t>
            </a:r>
            <a:r>
              <a:rPr lang="zh-CN" altLang="zh-CN" sz="1600" dirty="0">
                <a:latin typeface="+mn-ea"/>
              </a:rPr>
              <a:t>）杂志专刊——</a:t>
            </a:r>
            <a:r>
              <a:rPr lang="en-US" altLang="zh-CN" sz="1600" dirty="0">
                <a:latin typeface="+mn-ea"/>
              </a:rPr>
              <a:t>Dealing with data</a:t>
            </a:r>
            <a:r>
              <a:rPr lang="zh-CN" altLang="zh-CN" sz="1600" dirty="0">
                <a:latin typeface="+mn-ea"/>
              </a:rPr>
              <a:t>，通过社会调查的方式，第一次综合分析了大数据对人们生活造成的影响，详细描述了人类面临的“数据困境”</a:t>
            </a:r>
            <a:endParaRPr lang="zh-CN" altLang="en-US" sz="1600" dirty="0"/>
          </a:p>
        </p:txBody>
      </p:sp>
      <p:sp>
        <p:nvSpPr>
          <p:cNvPr id="10" name="矩形 9"/>
          <p:cNvSpPr/>
          <p:nvPr/>
        </p:nvSpPr>
        <p:spPr>
          <a:xfrm>
            <a:off x="995279" y="4602278"/>
            <a:ext cx="1739579" cy="400110"/>
          </a:xfrm>
          <a:prstGeom prst="rect">
            <a:avLst/>
          </a:prstGeom>
        </p:spPr>
        <p:txBody>
          <a:bodyPr wrap="none">
            <a:spAutoFit/>
          </a:bodyPr>
          <a:lstStyle/>
          <a:p>
            <a:pPr marL="285750" lvl="0" indent="-285750">
              <a:buFont typeface="Wingdings" panose="05000000000000000000" pitchFamily="2" charset="2"/>
              <a:buChar char="n"/>
            </a:pPr>
            <a:r>
              <a:rPr lang="en-US" altLang="zh-CN" sz="2000" dirty="0">
                <a:latin typeface="+mn-ea"/>
              </a:rPr>
              <a:t>2011</a:t>
            </a:r>
            <a:r>
              <a:rPr lang="zh-CN" altLang="zh-CN" sz="2000" dirty="0">
                <a:latin typeface="+mn-ea"/>
              </a:rPr>
              <a:t>年</a:t>
            </a:r>
            <a:r>
              <a:rPr lang="en-US" altLang="zh-CN" sz="2000" dirty="0">
                <a:latin typeface="+mn-ea"/>
              </a:rPr>
              <a:t>5</a:t>
            </a:r>
            <a:r>
              <a:rPr lang="zh-CN" altLang="zh-CN" sz="2000" dirty="0">
                <a:latin typeface="+mn-ea"/>
              </a:rPr>
              <a:t>月</a:t>
            </a:r>
            <a:endParaRPr lang="zh-CN" altLang="en-US" sz="2000" dirty="0"/>
          </a:p>
        </p:txBody>
      </p:sp>
      <p:sp>
        <p:nvSpPr>
          <p:cNvPr id="11" name="矩形 10"/>
          <p:cNvSpPr/>
          <p:nvPr/>
        </p:nvSpPr>
        <p:spPr>
          <a:xfrm>
            <a:off x="1557764" y="5103117"/>
            <a:ext cx="8355357" cy="1156214"/>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600" dirty="0">
                <a:latin typeface="+mn-ea"/>
              </a:rPr>
              <a:t>麦肯锡研究院发布报告——</a:t>
            </a:r>
            <a:r>
              <a:rPr lang="en-US" altLang="zh-CN" sz="1600" dirty="0">
                <a:latin typeface="+mn-ea"/>
              </a:rPr>
              <a:t>Big data: </a:t>
            </a:r>
            <a:r>
              <a:rPr lang="en-US" altLang="zh-CN" sz="1600">
                <a:latin typeface="+mn-ea"/>
              </a:rPr>
              <a:t>The next </a:t>
            </a:r>
            <a:r>
              <a:rPr lang="en-US" altLang="zh-CN" sz="1600" dirty="0">
                <a:latin typeface="+mn-ea"/>
              </a:rPr>
              <a:t>frontier for innovation, competition, and productivity,</a:t>
            </a:r>
            <a:r>
              <a:rPr lang="zh-CN" altLang="zh-CN" sz="1600" dirty="0">
                <a:latin typeface="+mn-ea"/>
              </a:rPr>
              <a:t>第一次给大数据做出相对清晰的定义：“大数据是指其大小超出了常规数据库工具获取、储存、管理和分析能力的数据集。</a:t>
            </a:r>
            <a:r>
              <a:rPr lang="zh-CN" altLang="zh-CN" sz="1600" dirty="0"/>
              <a:t>”</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19" name="文本框 6"/>
          <p:cNvSpPr txBox="1"/>
          <p:nvPr/>
        </p:nvSpPr>
        <p:spPr>
          <a:xfrm>
            <a:off x="536753" y="1150321"/>
            <a:ext cx="3549370" cy="430887"/>
          </a:xfrm>
          <a:prstGeom prst="rect">
            <a:avLst/>
          </a:prstGeom>
          <a:noFill/>
        </p:spPr>
        <p:txBody>
          <a:bodyPr wrap="none" rtlCol="0">
            <a:spAutoFit/>
          </a:bodyPr>
          <a:lstStyle/>
          <a:p>
            <a:pPr marL="342900" indent="-342900">
              <a:buFont typeface="Wingdings" panose="05000000000000000000" pitchFamily="2" charset="2"/>
              <a:buChar char="u"/>
            </a:pPr>
            <a:r>
              <a:rPr lang="zh-CN" altLang="zh-CN" sz="2200" b="1" dirty="0"/>
              <a:t>基于</a:t>
            </a:r>
            <a:r>
              <a:rPr lang="en-US" altLang="zh-CN" sz="2200" b="1" dirty="0"/>
              <a:t>ALS</a:t>
            </a:r>
            <a:r>
              <a:rPr lang="zh-CN" altLang="zh-CN" sz="2200" b="1" dirty="0"/>
              <a:t>的矩阵分解算法</a:t>
            </a:r>
          </a:p>
        </p:txBody>
      </p:sp>
      <p:sp>
        <p:nvSpPr>
          <p:cNvPr id="23" name="文本框 6">
            <a:extLst>
              <a:ext uri="{FF2B5EF4-FFF2-40B4-BE49-F238E27FC236}">
                <a16:creationId xmlns:a16="http://schemas.microsoft.com/office/drawing/2014/main" id="{B290DF6D-8A7A-493A-9605-6EEE86AC1460}"/>
              </a:ext>
            </a:extLst>
          </p:cNvPr>
          <p:cNvSpPr txBox="1"/>
          <p:nvPr/>
        </p:nvSpPr>
        <p:spPr>
          <a:xfrm>
            <a:off x="1053829" y="1736770"/>
            <a:ext cx="1556836"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t>算法介绍</a:t>
            </a:r>
            <a:endParaRPr lang="zh-CN" altLang="zh-CN" sz="2000" dirty="0"/>
          </a:p>
        </p:txBody>
      </p:sp>
      <p:sp>
        <p:nvSpPr>
          <p:cNvPr id="24" name="矩形 23">
            <a:extLst>
              <a:ext uri="{FF2B5EF4-FFF2-40B4-BE49-F238E27FC236}">
                <a16:creationId xmlns:a16="http://schemas.microsoft.com/office/drawing/2014/main" id="{7CB36DFA-DE8C-4D30-B2F2-0B28BA7BF6D1}"/>
              </a:ext>
            </a:extLst>
          </p:cNvPr>
          <p:cNvSpPr/>
          <p:nvPr/>
        </p:nvSpPr>
        <p:spPr>
          <a:xfrm>
            <a:off x="1321354" y="2442051"/>
            <a:ext cx="5694558" cy="2690288"/>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latin typeface="+mn-ea"/>
              </a:rPr>
              <a:t>基本思想：</a:t>
            </a:r>
            <a:r>
              <a:rPr lang="zh-CN" altLang="en-US" dirty="0">
                <a:latin typeface="+mn-ea"/>
              </a:rPr>
              <a:t>是对稀疏矩阵进行模型分解，评估出缺失项的值，得到一个基本训练模型。然后依照此模型可以针对新的用户和物品数据进行评估。</a:t>
            </a:r>
            <a:endParaRPr lang="en-US" altLang="zh-CN" dirty="0">
              <a:latin typeface="+mn-ea"/>
            </a:endParaRPr>
          </a:p>
          <a:p>
            <a:pPr marL="285750" indent="-285750">
              <a:lnSpc>
                <a:spcPts val="1160"/>
              </a:lnSpc>
              <a:buFont typeface="Wingdings" panose="05000000000000000000" pitchFamily="2" charset="2"/>
              <a:buChar char="p"/>
            </a:pPr>
            <a:endParaRPr lang="en-US" altLang="zh-CN" dirty="0">
              <a:latin typeface="+mn-ea"/>
            </a:endParaRPr>
          </a:p>
          <a:p>
            <a:pPr marL="285750" indent="-285750">
              <a:lnSpc>
                <a:spcPct val="150000"/>
              </a:lnSpc>
              <a:buFont typeface="Wingdings" panose="05000000000000000000" pitchFamily="2" charset="2"/>
              <a:buChar char="p"/>
            </a:pPr>
            <a:r>
              <a:rPr lang="zh-CN" altLang="en-US" b="1" dirty="0">
                <a:latin typeface="+mn-ea"/>
              </a:rPr>
              <a:t>缺失项：</a:t>
            </a:r>
            <a:r>
              <a:rPr lang="en-US" altLang="zh-CN" dirty="0">
                <a:latin typeface="+mn-ea"/>
              </a:rPr>
              <a:t>ALS</a:t>
            </a:r>
            <a:r>
              <a:rPr lang="zh-CN" altLang="en-US" dirty="0">
                <a:latin typeface="+mn-ea"/>
              </a:rPr>
              <a:t>采用交替的最小二乘法计算算缺失项，交替的最小二乘法是在最小二乘法的基础上发展而来的。</a:t>
            </a:r>
          </a:p>
        </p:txBody>
      </p:sp>
      <p:sp>
        <p:nvSpPr>
          <p:cNvPr id="25" name="矩形 24">
            <a:extLst>
              <a:ext uri="{FF2B5EF4-FFF2-40B4-BE49-F238E27FC236}">
                <a16:creationId xmlns:a16="http://schemas.microsoft.com/office/drawing/2014/main" id="{E766316C-6555-4469-BCC1-B88EFD79E7DA}"/>
              </a:ext>
            </a:extLst>
          </p:cNvPr>
          <p:cNvSpPr/>
          <p:nvPr/>
        </p:nvSpPr>
        <p:spPr>
          <a:xfrm>
            <a:off x="8063527" y="2419910"/>
            <a:ext cx="2404312" cy="449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用户评分矩阵</a:t>
            </a:r>
            <a:r>
              <a:rPr lang="en-US" altLang="zh-CN" sz="2000" dirty="0"/>
              <a:t>A</a:t>
            </a:r>
            <a:endParaRPr lang="zh-CN" altLang="en-US" sz="2000" dirty="0"/>
          </a:p>
        </p:txBody>
      </p:sp>
      <p:sp>
        <p:nvSpPr>
          <p:cNvPr id="26" name="矩形 25">
            <a:extLst>
              <a:ext uri="{FF2B5EF4-FFF2-40B4-BE49-F238E27FC236}">
                <a16:creationId xmlns:a16="http://schemas.microsoft.com/office/drawing/2014/main" id="{78E4DDE6-2D7A-42C8-A389-51DA69E4E614}"/>
              </a:ext>
            </a:extLst>
          </p:cNvPr>
          <p:cNvSpPr/>
          <p:nvPr/>
        </p:nvSpPr>
        <p:spPr>
          <a:xfrm>
            <a:off x="7633350" y="3562403"/>
            <a:ext cx="1475572" cy="636122"/>
          </a:xfrm>
          <a:prstGeom prst="rect">
            <a:avLst/>
          </a:prstGeom>
          <a:solidFill>
            <a:srgbClr val="C1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用户评分矩阵</a:t>
            </a:r>
            <a:r>
              <a:rPr lang="en-US" altLang="zh-CN" dirty="0"/>
              <a:t>U</a:t>
            </a:r>
            <a:endParaRPr lang="zh-CN" altLang="en-US" dirty="0"/>
          </a:p>
        </p:txBody>
      </p:sp>
      <p:sp>
        <p:nvSpPr>
          <p:cNvPr id="27" name="矩形 26">
            <a:extLst>
              <a:ext uri="{FF2B5EF4-FFF2-40B4-BE49-F238E27FC236}">
                <a16:creationId xmlns:a16="http://schemas.microsoft.com/office/drawing/2014/main" id="{D0A33505-CB7A-48AD-A887-879AD573BE39}"/>
              </a:ext>
            </a:extLst>
          </p:cNvPr>
          <p:cNvSpPr/>
          <p:nvPr/>
        </p:nvSpPr>
        <p:spPr>
          <a:xfrm>
            <a:off x="9366497" y="3562402"/>
            <a:ext cx="1504149" cy="636121"/>
          </a:xfrm>
          <a:prstGeom prst="rect">
            <a:avLst/>
          </a:prstGeom>
          <a:solidFill>
            <a:srgbClr val="61C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用户评分矩阵</a:t>
            </a:r>
            <a:r>
              <a:rPr lang="en-US" altLang="zh-CN" dirty="0"/>
              <a:t>M</a:t>
            </a:r>
            <a:endParaRPr lang="zh-CN" altLang="en-US" dirty="0"/>
          </a:p>
        </p:txBody>
      </p:sp>
      <p:cxnSp>
        <p:nvCxnSpPr>
          <p:cNvPr id="28" name="直接连接符 27">
            <a:extLst>
              <a:ext uri="{FF2B5EF4-FFF2-40B4-BE49-F238E27FC236}">
                <a16:creationId xmlns:a16="http://schemas.microsoft.com/office/drawing/2014/main" id="{C735F973-1401-4448-93E5-27EB241133D5}"/>
              </a:ext>
            </a:extLst>
          </p:cNvPr>
          <p:cNvCxnSpPr>
            <a:cxnSpLocks/>
            <a:stCxn id="25" idx="2"/>
            <a:endCxn id="26" idx="0"/>
          </p:cNvCxnSpPr>
          <p:nvPr/>
        </p:nvCxnSpPr>
        <p:spPr>
          <a:xfrm flipH="1">
            <a:off x="8371136" y="2869238"/>
            <a:ext cx="894547" cy="693165"/>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B186AB7-7FF0-4D9B-9353-3668AD69C3A0}"/>
              </a:ext>
            </a:extLst>
          </p:cNvPr>
          <p:cNvCxnSpPr>
            <a:cxnSpLocks/>
            <a:stCxn id="25" idx="2"/>
            <a:endCxn id="27" idx="0"/>
          </p:cNvCxnSpPr>
          <p:nvPr/>
        </p:nvCxnSpPr>
        <p:spPr>
          <a:xfrm>
            <a:off x="9265683" y="2869238"/>
            <a:ext cx="852889" cy="69316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TextBox 8208">
            <a:extLst>
              <a:ext uri="{FF2B5EF4-FFF2-40B4-BE49-F238E27FC236}">
                <a16:creationId xmlns:a16="http://schemas.microsoft.com/office/drawing/2014/main" id="{F0839705-105C-47F1-B681-324F9AB02143}"/>
              </a:ext>
            </a:extLst>
          </p:cNvPr>
          <p:cNvSpPr txBox="1"/>
          <p:nvPr/>
        </p:nvSpPr>
        <p:spPr>
          <a:xfrm>
            <a:off x="7633350" y="3034369"/>
            <a:ext cx="2485222" cy="369332"/>
          </a:xfrm>
          <a:prstGeom prst="rect">
            <a:avLst/>
          </a:prstGeom>
          <a:noFill/>
        </p:spPr>
        <p:txBody>
          <a:bodyPr wrap="square" rtlCol="0">
            <a:spAutoFit/>
          </a:bodyPr>
          <a:lstStyle/>
          <a:p>
            <a:r>
              <a:rPr lang="en-US" altLang="zh-CN" i="1" dirty="0">
                <a:solidFill>
                  <a:schemeClr val="tx1">
                    <a:lumMod val="75000"/>
                    <a:lumOff val="25000"/>
                  </a:schemeClr>
                </a:solidFill>
                <a:latin typeface="+mj-ea"/>
                <a:ea typeface="+mj-ea"/>
              </a:rPr>
              <a:t>A</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U</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M </a:t>
            </a:r>
            <a:r>
              <a:rPr lang="en-US" altLang="zh-CN" baseline="30000" dirty="0">
                <a:solidFill>
                  <a:schemeClr val="tx1">
                    <a:lumMod val="75000"/>
                    <a:lumOff val="25000"/>
                  </a:schemeClr>
                </a:solidFill>
                <a:latin typeface="+mj-ea"/>
                <a:ea typeface="+mj-ea"/>
              </a:rPr>
              <a:t>T</a:t>
            </a:r>
            <a:endParaRPr lang="zh-CN" altLang="en-US" dirty="0">
              <a:solidFill>
                <a:schemeClr val="tx1">
                  <a:lumMod val="75000"/>
                  <a:lumOff val="25000"/>
                </a:schemeClr>
              </a:solidFill>
              <a:latin typeface="+mj-ea"/>
              <a:ea typeface="+mj-ea"/>
            </a:endParaRPr>
          </a:p>
        </p:txBody>
      </p:sp>
      <p:grpSp>
        <p:nvGrpSpPr>
          <p:cNvPr id="31" name="组合 30">
            <a:extLst>
              <a:ext uri="{FF2B5EF4-FFF2-40B4-BE49-F238E27FC236}">
                <a16:creationId xmlns:a16="http://schemas.microsoft.com/office/drawing/2014/main" id="{D44D5868-D834-49EE-9E8F-5403424DF49A}"/>
              </a:ext>
            </a:extLst>
          </p:cNvPr>
          <p:cNvGrpSpPr/>
          <p:nvPr/>
        </p:nvGrpSpPr>
        <p:grpSpPr>
          <a:xfrm>
            <a:off x="8969976" y="4357224"/>
            <a:ext cx="549586" cy="751374"/>
            <a:chOff x="1265991" y="1060945"/>
            <a:chExt cx="449341" cy="374451"/>
          </a:xfrm>
        </p:grpSpPr>
        <p:sp>
          <p:nvSpPr>
            <p:cNvPr id="32" name="右箭头 50">
              <a:extLst>
                <a:ext uri="{FF2B5EF4-FFF2-40B4-BE49-F238E27FC236}">
                  <a16:creationId xmlns:a16="http://schemas.microsoft.com/office/drawing/2014/main" id="{DBA81EA9-9F34-48F2-A0EB-FBB0EF30B46E}"/>
                </a:ext>
              </a:extLst>
            </p:cNvPr>
            <p:cNvSpPr/>
            <p:nvPr/>
          </p:nvSpPr>
          <p:spPr>
            <a:xfrm rot="5400000">
              <a:off x="1303436" y="1023500"/>
              <a:ext cx="374451" cy="4493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3" name="右箭头 4">
              <a:extLst>
                <a:ext uri="{FF2B5EF4-FFF2-40B4-BE49-F238E27FC236}">
                  <a16:creationId xmlns:a16="http://schemas.microsoft.com/office/drawing/2014/main" id="{9DA2B95A-FD06-4566-B556-D4A27C4A90B8}"/>
                </a:ext>
              </a:extLst>
            </p:cNvPr>
            <p:cNvSpPr/>
            <p:nvPr/>
          </p:nvSpPr>
          <p:spPr>
            <a:xfrm>
              <a:off x="1355860" y="1060945"/>
              <a:ext cx="269605" cy="2621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p:txBody>
        </p:sp>
      </p:grpSp>
      <p:sp>
        <p:nvSpPr>
          <p:cNvPr id="34" name="矩形 33">
            <a:extLst>
              <a:ext uri="{FF2B5EF4-FFF2-40B4-BE49-F238E27FC236}">
                <a16:creationId xmlns:a16="http://schemas.microsoft.com/office/drawing/2014/main" id="{B641C761-78FD-4A67-89D7-520C9C95FD13}"/>
              </a:ext>
            </a:extLst>
          </p:cNvPr>
          <p:cNvSpPr/>
          <p:nvPr/>
        </p:nvSpPr>
        <p:spPr>
          <a:xfrm>
            <a:off x="8124010" y="5228679"/>
            <a:ext cx="2255976" cy="449328"/>
          </a:xfrm>
          <a:prstGeom prst="rect">
            <a:avLst/>
          </a:prstGeom>
          <a:solidFill>
            <a:srgbClr val="73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  </a:t>
            </a:r>
            <a:r>
              <a:rPr lang="zh-CN" altLang="zh-CN" dirty="0"/>
              <a:t>预测评分矩阵</a:t>
            </a:r>
            <a:r>
              <a:rPr lang="en-US" altLang="zh-CN" i="1" dirty="0" err="1"/>
              <a:t>A</a:t>
            </a:r>
            <a:r>
              <a:rPr lang="en-US" altLang="zh-CN" dirty="0" err="1"/>
              <a:t>_k</a:t>
            </a:r>
            <a:endParaRPr lang="zh-CN" altLang="en-US" sz="1400" dirty="0">
              <a:solidFill>
                <a:schemeClr val="tx1">
                  <a:lumMod val="75000"/>
                  <a:lumOff val="25000"/>
                </a:schemeClr>
              </a:solidFill>
            </a:endParaRPr>
          </a:p>
        </p:txBody>
      </p:sp>
      <p:sp>
        <p:nvSpPr>
          <p:cNvPr id="44" name="文本框 6">
            <a:extLst>
              <a:ext uri="{FF2B5EF4-FFF2-40B4-BE49-F238E27FC236}">
                <a16:creationId xmlns:a16="http://schemas.microsoft.com/office/drawing/2014/main" id="{835CFD22-D1CF-41F2-A92B-1BCDCE58EDE9}"/>
              </a:ext>
            </a:extLst>
          </p:cNvPr>
          <p:cNvSpPr txBox="1"/>
          <p:nvPr/>
        </p:nvSpPr>
        <p:spPr>
          <a:xfrm>
            <a:off x="7058723" y="1718691"/>
            <a:ext cx="1556836"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t>算法流程</a:t>
            </a:r>
            <a:endParaRPr lang="zh-CN" altLang="zh-CN" sz="2000" dirty="0"/>
          </a:p>
        </p:txBody>
      </p:sp>
    </p:spTree>
    <p:extLst>
      <p:ext uri="{BB962C8B-B14F-4D97-AF65-F5344CB8AC3E}">
        <p14:creationId xmlns:p14="http://schemas.microsoft.com/office/powerpoint/2010/main" val="276094821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19" name="文本框 6"/>
          <p:cNvSpPr txBox="1"/>
          <p:nvPr/>
        </p:nvSpPr>
        <p:spPr>
          <a:xfrm>
            <a:off x="536753" y="1150321"/>
            <a:ext cx="3549370" cy="430887"/>
          </a:xfrm>
          <a:prstGeom prst="rect">
            <a:avLst/>
          </a:prstGeom>
          <a:noFill/>
        </p:spPr>
        <p:txBody>
          <a:bodyPr wrap="none" rtlCol="0">
            <a:spAutoFit/>
          </a:bodyPr>
          <a:lstStyle/>
          <a:p>
            <a:pPr marL="342900" indent="-342900">
              <a:buFont typeface="Wingdings" panose="05000000000000000000" pitchFamily="2" charset="2"/>
              <a:buChar char="u"/>
            </a:pPr>
            <a:r>
              <a:rPr lang="zh-CN" altLang="zh-CN" sz="2200" b="1" dirty="0"/>
              <a:t>基于</a:t>
            </a:r>
            <a:r>
              <a:rPr lang="en-US" altLang="zh-CN" sz="2200" b="1" dirty="0"/>
              <a:t>ALS</a:t>
            </a:r>
            <a:r>
              <a:rPr lang="zh-CN" altLang="zh-CN" sz="2200" b="1" dirty="0"/>
              <a:t>的矩阵分解算法</a:t>
            </a:r>
          </a:p>
        </p:txBody>
      </p:sp>
      <p:sp>
        <p:nvSpPr>
          <p:cNvPr id="23" name="文本框 6">
            <a:extLst>
              <a:ext uri="{FF2B5EF4-FFF2-40B4-BE49-F238E27FC236}">
                <a16:creationId xmlns:a16="http://schemas.microsoft.com/office/drawing/2014/main" id="{B290DF6D-8A7A-493A-9605-6EEE86AC1460}"/>
              </a:ext>
            </a:extLst>
          </p:cNvPr>
          <p:cNvSpPr txBox="1"/>
          <p:nvPr/>
        </p:nvSpPr>
        <p:spPr>
          <a:xfrm>
            <a:off x="1053829" y="1736770"/>
            <a:ext cx="2467342"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t>算法实例（</a:t>
            </a:r>
            <a:r>
              <a:rPr lang="en-US" altLang="zh-CN" sz="2000" dirty="0"/>
              <a:t>1/3</a:t>
            </a:r>
            <a:r>
              <a:rPr lang="zh-CN" altLang="en-US" sz="2000" dirty="0"/>
              <a:t>）</a:t>
            </a:r>
            <a:endParaRPr lang="zh-CN" altLang="zh-CN" sz="2000" dirty="0"/>
          </a:p>
        </p:txBody>
      </p:sp>
      <p:sp>
        <p:nvSpPr>
          <p:cNvPr id="3" name="矩形 2">
            <a:extLst>
              <a:ext uri="{FF2B5EF4-FFF2-40B4-BE49-F238E27FC236}">
                <a16:creationId xmlns:a16="http://schemas.microsoft.com/office/drawing/2014/main" id="{543D9C44-AB9B-41F8-8EBC-9B72B03428C6}"/>
              </a:ext>
            </a:extLst>
          </p:cNvPr>
          <p:cNvSpPr/>
          <p:nvPr/>
        </p:nvSpPr>
        <p:spPr>
          <a:xfrm>
            <a:off x="1413385" y="2353994"/>
            <a:ext cx="8109756" cy="646331"/>
          </a:xfrm>
          <a:prstGeom prst="rect">
            <a:avLst/>
          </a:prstGeom>
        </p:spPr>
        <p:txBody>
          <a:bodyPr wrap="square">
            <a:spAutoFit/>
          </a:bodyPr>
          <a:lstStyle/>
          <a:p>
            <a:r>
              <a:rPr lang="zh-CN" altLang="en-US" dirty="0"/>
              <a:t>协同过滤的分类来说，</a:t>
            </a:r>
            <a:r>
              <a:rPr lang="en-US" altLang="zh-CN" dirty="0"/>
              <a:t>ALS</a:t>
            </a:r>
            <a:r>
              <a:rPr lang="zh-CN" altLang="en-US" dirty="0"/>
              <a:t>算法属于</a:t>
            </a:r>
            <a:r>
              <a:rPr lang="en-US" altLang="zh-CN" dirty="0"/>
              <a:t>User-Item CF</a:t>
            </a:r>
            <a:r>
              <a:rPr lang="zh-CN" altLang="en-US" dirty="0"/>
              <a:t>，也叫做混合</a:t>
            </a:r>
            <a:r>
              <a:rPr lang="en-US" altLang="zh-CN" dirty="0"/>
              <a:t>CF</a:t>
            </a:r>
            <a:r>
              <a:rPr lang="zh-CN" altLang="en-US" dirty="0"/>
              <a:t>，它同时考虑了</a:t>
            </a:r>
            <a:r>
              <a:rPr lang="en-US" altLang="zh-CN" dirty="0"/>
              <a:t>User</a:t>
            </a:r>
            <a:r>
              <a:rPr lang="zh-CN" altLang="en-US" dirty="0"/>
              <a:t>和</a:t>
            </a:r>
            <a:r>
              <a:rPr lang="en-US" altLang="zh-CN" dirty="0"/>
              <a:t>Item</a:t>
            </a:r>
            <a:r>
              <a:rPr lang="zh-CN" altLang="en-US" dirty="0"/>
              <a:t>两个方面。</a:t>
            </a:r>
          </a:p>
        </p:txBody>
      </p:sp>
      <p:pic>
        <p:nvPicPr>
          <p:cNvPr id="4" name="图片 3">
            <a:extLst>
              <a:ext uri="{FF2B5EF4-FFF2-40B4-BE49-F238E27FC236}">
                <a16:creationId xmlns:a16="http://schemas.microsoft.com/office/drawing/2014/main" id="{E0A09D97-AE06-470D-A113-EFCDBEF4554E}"/>
              </a:ext>
            </a:extLst>
          </p:cNvPr>
          <p:cNvPicPr>
            <a:picLocks noChangeAspect="1"/>
          </p:cNvPicPr>
          <p:nvPr/>
        </p:nvPicPr>
        <p:blipFill>
          <a:blip r:embed="rId2"/>
          <a:stretch>
            <a:fillRect/>
          </a:stretch>
        </p:blipFill>
        <p:spPr>
          <a:xfrm>
            <a:off x="1435239" y="3574557"/>
            <a:ext cx="8486775" cy="2247900"/>
          </a:xfrm>
          <a:prstGeom prst="rect">
            <a:avLst/>
          </a:prstGeom>
        </p:spPr>
      </p:pic>
      <p:sp>
        <p:nvSpPr>
          <p:cNvPr id="20" name="矩形 19">
            <a:extLst>
              <a:ext uri="{FF2B5EF4-FFF2-40B4-BE49-F238E27FC236}">
                <a16:creationId xmlns:a16="http://schemas.microsoft.com/office/drawing/2014/main" id="{B82977DF-6676-4D8D-8595-365B4977AFD5}"/>
              </a:ext>
            </a:extLst>
          </p:cNvPr>
          <p:cNvSpPr/>
          <p:nvPr/>
        </p:nvSpPr>
        <p:spPr>
          <a:xfrm>
            <a:off x="3470909" y="3111320"/>
            <a:ext cx="4415434" cy="338554"/>
          </a:xfrm>
          <a:prstGeom prst="rect">
            <a:avLst/>
          </a:prstGeom>
        </p:spPr>
        <p:txBody>
          <a:bodyPr wrap="square">
            <a:spAutoFit/>
          </a:bodyPr>
          <a:lstStyle/>
          <a:p>
            <a:r>
              <a:rPr lang="en-US" altLang="zh-CN" sz="1600" dirty="0"/>
              <a:t>Table1</a:t>
            </a:r>
            <a:r>
              <a:rPr lang="zh-CN" altLang="en-US" sz="1600" dirty="0"/>
              <a:t>：听众对每首歌的评分矩阵（原始数据）</a:t>
            </a:r>
          </a:p>
        </p:txBody>
      </p:sp>
    </p:spTree>
    <p:extLst>
      <p:ext uri="{BB962C8B-B14F-4D97-AF65-F5344CB8AC3E}">
        <p14:creationId xmlns:p14="http://schemas.microsoft.com/office/powerpoint/2010/main" val="420448744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19" name="文本框 6"/>
          <p:cNvSpPr txBox="1"/>
          <p:nvPr/>
        </p:nvSpPr>
        <p:spPr>
          <a:xfrm>
            <a:off x="536753" y="1150321"/>
            <a:ext cx="3549370" cy="430887"/>
          </a:xfrm>
          <a:prstGeom prst="rect">
            <a:avLst/>
          </a:prstGeom>
          <a:noFill/>
        </p:spPr>
        <p:txBody>
          <a:bodyPr wrap="none" rtlCol="0">
            <a:spAutoFit/>
          </a:bodyPr>
          <a:lstStyle/>
          <a:p>
            <a:pPr marL="342900" indent="-342900">
              <a:buFont typeface="Wingdings" panose="05000000000000000000" pitchFamily="2" charset="2"/>
              <a:buChar char="u"/>
            </a:pPr>
            <a:r>
              <a:rPr lang="zh-CN" altLang="zh-CN" sz="2200" b="1" dirty="0"/>
              <a:t>基于</a:t>
            </a:r>
            <a:r>
              <a:rPr lang="en-US" altLang="zh-CN" sz="2200" b="1" dirty="0"/>
              <a:t>ALS</a:t>
            </a:r>
            <a:r>
              <a:rPr lang="zh-CN" altLang="zh-CN" sz="2200" b="1" dirty="0"/>
              <a:t>的矩阵分解算法</a:t>
            </a:r>
          </a:p>
        </p:txBody>
      </p:sp>
      <p:sp>
        <p:nvSpPr>
          <p:cNvPr id="23" name="文本框 6">
            <a:extLst>
              <a:ext uri="{FF2B5EF4-FFF2-40B4-BE49-F238E27FC236}">
                <a16:creationId xmlns:a16="http://schemas.microsoft.com/office/drawing/2014/main" id="{B290DF6D-8A7A-493A-9605-6EEE86AC1460}"/>
              </a:ext>
            </a:extLst>
          </p:cNvPr>
          <p:cNvSpPr txBox="1"/>
          <p:nvPr/>
        </p:nvSpPr>
        <p:spPr>
          <a:xfrm>
            <a:off x="1053829" y="1736770"/>
            <a:ext cx="2467342"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t>算法实例（</a:t>
            </a:r>
            <a:r>
              <a:rPr lang="en-US" altLang="zh-CN" sz="2000" dirty="0"/>
              <a:t>2/3</a:t>
            </a:r>
            <a:r>
              <a:rPr lang="zh-CN" altLang="en-US" sz="2000" dirty="0"/>
              <a:t>）</a:t>
            </a:r>
            <a:endParaRPr lang="zh-CN" altLang="zh-CN" sz="2000" dirty="0"/>
          </a:p>
        </p:txBody>
      </p:sp>
      <p:sp>
        <p:nvSpPr>
          <p:cNvPr id="3" name="矩形 2">
            <a:extLst>
              <a:ext uri="{FF2B5EF4-FFF2-40B4-BE49-F238E27FC236}">
                <a16:creationId xmlns:a16="http://schemas.microsoft.com/office/drawing/2014/main" id="{543D9C44-AB9B-41F8-8EBC-9B72B03428C6}"/>
              </a:ext>
            </a:extLst>
          </p:cNvPr>
          <p:cNvSpPr/>
          <p:nvPr/>
        </p:nvSpPr>
        <p:spPr>
          <a:xfrm>
            <a:off x="1413385" y="2287733"/>
            <a:ext cx="8109756" cy="369332"/>
          </a:xfrm>
          <a:prstGeom prst="rect">
            <a:avLst/>
          </a:prstGeom>
        </p:spPr>
        <p:txBody>
          <a:bodyPr wrap="square">
            <a:spAutoFit/>
          </a:bodyPr>
          <a:lstStyle/>
          <a:p>
            <a:r>
              <a:rPr lang="en-US" altLang="zh-CN" dirty="0"/>
              <a:t>ALS</a:t>
            </a:r>
            <a:r>
              <a:rPr lang="zh-CN" altLang="en-US" dirty="0"/>
              <a:t>矩阵分解会把矩阵</a:t>
            </a:r>
            <a:r>
              <a:rPr lang="en-US" altLang="zh-CN" dirty="0"/>
              <a:t>A</a:t>
            </a:r>
            <a:r>
              <a:rPr lang="zh-CN" altLang="en-US" dirty="0"/>
              <a:t>分解成两个矩阵的相乘，</a:t>
            </a:r>
            <a:r>
              <a:rPr lang="zh-CN" altLang="en-US"/>
              <a:t>分别是</a:t>
            </a:r>
            <a:r>
              <a:rPr lang="en-US" altLang="zh-CN"/>
              <a:t>X</a:t>
            </a:r>
            <a:r>
              <a:rPr lang="zh-CN" altLang="en-US"/>
              <a:t>矩阵</a:t>
            </a:r>
            <a:r>
              <a:rPr lang="zh-CN" altLang="en-US" dirty="0"/>
              <a:t>和</a:t>
            </a:r>
            <a:r>
              <a:rPr lang="en-US" altLang="zh-CN" dirty="0"/>
              <a:t>Y</a:t>
            </a:r>
            <a:r>
              <a:rPr lang="zh-CN" altLang="en-US" dirty="0"/>
              <a:t>矩阵：</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F384E235-42F2-4F28-9D5B-50F55341A1D2}"/>
                  </a:ext>
                </a:extLst>
              </p:cNvPr>
              <p:cNvSpPr txBox="1"/>
              <p:nvPr/>
            </p:nvSpPr>
            <p:spPr>
              <a:xfrm>
                <a:off x="4699046" y="2807918"/>
                <a:ext cx="1538434" cy="480131"/>
              </a:xfrm>
              <a:prstGeom prst="rect">
                <a:avLst/>
              </a:prstGeom>
              <a:noFill/>
            </p:spPr>
            <p:txBody>
              <a:bodyPr wrap="none" lIns="0" tIns="0" rIns="0" bIns="0" rtlCol="0">
                <a:spAutoFit/>
              </a:bodyPr>
              <a:lstStyle/>
              <a:p>
                <a:pPr>
                  <a:lnSpc>
                    <a:spcPct val="130000"/>
                  </a:lnSpc>
                  <a:spcBef>
                    <a:spcPts val="600"/>
                  </a:spcBef>
                </a:pPr>
                <a14:m>
                  <m:oMathPara xmlns:m="http://schemas.openxmlformats.org/officeDocument/2006/math">
                    <m:oMathParaPr>
                      <m:jc m:val="centerGroup"/>
                    </m:oMathParaPr>
                    <m:oMath xmlns:m="http://schemas.openxmlformats.org/officeDocument/2006/math">
                      <m:r>
                        <a:rPr lang="en-US" altLang="zh-CN" sz="2400" i="1" kern="0" smtClean="0">
                          <a:latin typeface="Cambria Math" panose="02040503050406030204" pitchFamily="18" charset="0"/>
                          <a:ea typeface="微软雅黑" panose="020B0503020204020204" pitchFamily="34" charset="-122"/>
                          <a:cs typeface="+mn-ea"/>
                          <a:sym typeface="+mn-lt"/>
                        </a:rPr>
                        <m:t>𝐴</m:t>
                      </m:r>
                      <m:r>
                        <a:rPr lang="en-US" altLang="zh-CN" sz="2400" i="1" kern="0" smtClean="0">
                          <a:latin typeface="Cambria Math" panose="02040503050406030204" pitchFamily="18" charset="0"/>
                          <a:ea typeface="微软雅黑" panose="020B0503020204020204" pitchFamily="34" charset="-122"/>
                          <a:cs typeface="+mn-ea"/>
                          <a:sym typeface="+mn-lt"/>
                        </a:rPr>
                        <m:t>=</m:t>
                      </m:r>
                      <m:r>
                        <a:rPr lang="en-US" altLang="zh-CN" sz="2400" b="0" i="1" kern="0" smtClean="0">
                          <a:latin typeface="Cambria Math" panose="02040503050406030204" pitchFamily="18" charset="0"/>
                          <a:ea typeface="微软雅黑" panose="020B0503020204020204" pitchFamily="34" charset="-122"/>
                          <a:cs typeface="+mn-ea"/>
                          <a:sym typeface="+mn-lt"/>
                        </a:rPr>
                        <m:t>𝑋</m:t>
                      </m:r>
                      <m:r>
                        <a:rPr lang="en-US" altLang="zh-CN" sz="2400" b="0" i="1" kern="0" smtClean="0">
                          <a:latin typeface="Cambria Math" panose="02040503050406030204" pitchFamily="18" charset="0"/>
                          <a:ea typeface="微软雅黑" panose="020B0503020204020204" pitchFamily="34" charset="-122"/>
                          <a:cs typeface="+mn-ea"/>
                          <a:sym typeface="+mn-lt"/>
                        </a:rPr>
                        <m:t>∗</m:t>
                      </m:r>
                      <m:sSup>
                        <m:sSupPr>
                          <m:ctrlPr>
                            <a:rPr lang="en-US" altLang="zh-CN" sz="2400" b="0" i="1" kern="0" smtClean="0">
                              <a:latin typeface="Cambria Math" panose="02040503050406030204" pitchFamily="18" charset="0"/>
                              <a:ea typeface="微软雅黑" panose="020B0503020204020204" pitchFamily="34" charset="-122"/>
                              <a:cs typeface="+mn-ea"/>
                              <a:sym typeface="+mn-lt"/>
                            </a:rPr>
                          </m:ctrlPr>
                        </m:sSupPr>
                        <m:e>
                          <m:r>
                            <a:rPr lang="en-US" altLang="zh-CN" sz="2400" b="0" i="1" kern="0" smtClean="0">
                              <a:latin typeface="Cambria Math" panose="02040503050406030204" pitchFamily="18" charset="0"/>
                              <a:ea typeface="微软雅黑" panose="020B0503020204020204" pitchFamily="34" charset="-122"/>
                              <a:cs typeface="+mn-ea"/>
                              <a:sym typeface="+mn-lt"/>
                            </a:rPr>
                            <m:t>𝑌</m:t>
                          </m:r>
                        </m:e>
                        <m:sup>
                          <m:r>
                            <a:rPr lang="en-US" altLang="zh-CN" sz="2400" b="0" i="1" kern="0" smtClean="0">
                              <a:latin typeface="Cambria Math" panose="02040503050406030204" pitchFamily="18" charset="0"/>
                              <a:ea typeface="微软雅黑" panose="020B0503020204020204" pitchFamily="34" charset="-122"/>
                              <a:cs typeface="+mn-ea"/>
                              <a:sym typeface="+mn-lt"/>
                            </a:rPr>
                            <m:t>𝑇</m:t>
                          </m:r>
                        </m:sup>
                      </m:sSup>
                    </m:oMath>
                  </m:oMathPara>
                </a14:m>
                <a:endParaRPr lang="zh-CN" altLang="en-US" sz="2400" kern="0" dirty="0">
                  <a:latin typeface="微软雅黑" panose="020B0503020204020204" pitchFamily="34" charset="-122"/>
                  <a:ea typeface="微软雅黑" panose="020B0503020204020204" pitchFamily="34" charset="-122"/>
                  <a:cs typeface="+mn-ea"/>
                  <a:sym typeface="+mn-lt"/>
                </a:endParaRPr>
              </a:p>
            </p:txBody>
          </p:sp>
        </mc:Choice>
        <mc:Fallback>
          <p:sp>
            <p:nvSpPr>
              <p:cNvPr id="5" name="文本框 4">
                <a:extLst>
                  <a:ext uri="{FF2B5EF4-FFF2-40B4-BE49-F238E27FC236}">
                    <a16:creationId xmlns:a16="http://schemas.microsoft.com/office/drawing/2014/main" id="{F384E235-42F2-4F28-9D5B-50F55341A1D2}"/>
                  </a:ext>
                </a:extLst>
              </p:cNvPr>
              <p:cNvSpPr txBox="1">
                <a:spLocks noRot="1" noChangeAspect="1" noMove="1" noResize="1" noEditPoints="1" noAdjustHandles="1" noChangeArrowheads="1" noChangeShapeType="1" noTextEdit="1"/>
              </p:cNvSpPr>
              <p:nvPr/>
            </p:nvSpPr>
            <p:spPr>
              <a:xfrm>
                <a:off x="4699046" y="2807918"/>
                <a:ext cx="1538434" cy="48013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A77B8296-5FAE-4FE4-A178-919389AB835B}"/>
                  </a:ext>
                </a:extLst>
              </p:cNvPr>
              <p:cNvGraphicFramePr>
                <a:graphicFrameLocks noGrp="1"/>
              </p:cNvGraphicFramePr>
              <p:nvPr/>
            </p:nvGraphicFramePr>
            <p:xfrm>
              <a:off x="771912" y="3842777"/>
              <a:ext cx="4530325" cy="2225040"/>
            </p:xfrm>
            <a:graphic>
              <a:graphicData uri="http://schemas.openxmlformats.org/drawingml/2006/table">
                <a:tbl>
                  <a:tblPr firstRow="1" bandRow="1">
                    <a:tableStyleId>{00A15C55-8517-42AA-B614-E9B94910E393}</a:tableStyleId>
                  </a:tblPr>
                  <a:tblGrid>
                    <a:gridCol w="1141483">
                      <a:extLst>
                        <a:ext uri="{9D8B030D-6E8A-4147-A177-3AD203B41FA5}">
                          <a16:colId xmlns:a16="http://schemas.microsoft.com/office/drawing/2014/main" val="719421091"/>
                        </a:ext>
                      </a:extLst>
                    </a:gridCol>
                    <a:gridCol w="947854">
                      <a:extLst>
                        <a:ext uri="{9D8B030D-6E8A-4147-A177-3AD203B41FA5}">
                          <a16:colId xmlns:a16="http://schemas.microsoft.com/office/drawing/2014/main" val="41934440"/>
                        </a:ext>
                      </a:extLst>
                    </a:gridCol>
                    <a:gridCol w="1225505">
                      <a:extLst>
                        <a:ext uri="{9D8B030D-6E8A-4147-A177-3AD203B41FA5}">
                          <a16:colId xmlns:a16="http://schemas.microsoft.com/office/drawing/2014/main" val="889111790"/>
                        </a:ext>
                      </a:extLst>
                    </a:gridCol>
                    <a:gridCol w="1215483">
                      <a:extLst>
                        <a:ext uri="{9D8B030D-6E8A-4147-A177-3AD203B41FA5}">
                          <a16:colId xmlns:a16="http://schemas.microsoft.com/office/drawing/2014/main" val="3046671806"/>
                        </a:ext>
                      </a:extLst>
                    </a:gridCol>
                  </a:tblGrid>
                  <a:tr h="370840">
                    <a:tc>
                      <a:txBody>
                        <a:bodyPr/>
                        <a:lstStyle/>
                        <a:p>
                          <a:pPr algn="ctr"/>
                          <a:endParaRPr lang="zh-CN" altLang="en-US" dirty="0"/>
                        </a:p>
                      </a:txBody>
                      <a:tcPr/>
                    </a:tc>
                    <a:tc>
                      <a:txBody>
                        <a:bodyPr/>
                        <a:lstStyle/>
                        <a:p>
                          <a:pPr algn="ctr"/>
                          <a:r>
                            <a:rPr lang="zh-CN" altLang="en-US" dirty="0"/>
                            <a:t>性格</a:t>
                          </a:r>
                        </a:p>
                      </a:txBody>
                      <a:tcPr/>
                    </a:tc>
                    <a:tc>
                      <a:txBody>
                        <a:bodyPr/>
                        <a:lstStyle/>
                        <a:p>
                          <a:pPr algn="ctr"/>
                          <a:r>
                            <a:rPr lang="zh-CN" altLang="en-US" dirty="0"/>
                            <a:t>教育程度</a:t>
                          </a:r>
                        </a:p>
                      </a:txBody>
                      <a:tcPr/>
                    </a:tc>
                    <a:tc>
                      <a:txBody>
                        <a:bodyPr/>
                        <a:lstStyle/>
                        <a:p>
                          <a:pPr algn="ctr"/>
                          <a:r>
                            <a:rPr lang="zh-CN" altLang="en-US" dirty="0"/>
                            <a:t>兴趣爱好</a:t>
                          </a:r>
                        </a:p>
                      </a:txBody>
                      <a:tcPr/>
                    </a:tc>
                    <a:extLst>
                      <a:ext uri="{0D108BD9-81ED-4DB2-BD59-A6C34878D82A}">
                        <a16:rowId xmlns:a16="http://schemas.microsoft.com/office/drawing/2014/main" val="2241231918"/>
                      </a:ext>
                    </a:extLst>
                  </a:tr>
                  <a:tr h="370840">
                    <a:tc>
                      <a:txBody>
                        <a:bodyPr/>
                        <a:lstStyle/>
                        <a:p>
                          <a:pPr algn="ctr"/>
                          <a:r>
                            <a:rPr lang="zh-CN" altLang="en-US" dirty="0"/>
                            <a:t>听众</a:t>
                          </a:r>
                          <a:r>
                            <a:rPr lang="en-US" altLang="zh-CN" dirty="0"/>
                            <a:t>1</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11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1</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1</m:t>
                                    </m:r>
                                    <m:r>
                                      <a:rPr lang="en-US" altLang="zh-CN" smtClean="0"/>
                                      <m:t>3</m:t>
                                    </m:r>
                                  </m:sub>
                                </m:sSub>
                              </m:oMath>
                            </m:oMathPara>
                          </a14:m>
                          <a:endParaRPr lang="zh-CN" altLang="en-US" dirty="0"/>
                        </a:p>
                      </a:txBody>
                      <a:tcPr/>
                    </a:tc>
                    <a:extLst>
                      <a:ext uri="{0D108BD9-81ED-4DB2-BD59-A6C34878D82A}">
                        <a16:rowId xmlns:a16="http://schemas.microsoft.com/office/drawing/2014/main" val="4252596811"/>
                      </a:ext>
                    </a:extLst>
                  </a:tr>
                  <a:tr h="370840">
                    <a:tc>
                      <a:txBody>
                        <a:bodyPr/>
                        <a:lstStyle/>
                        <a:p>
                          <a:pPr algn="ctr"/>
                          <a:r>
                            <a:rPr lang="zh-CN" altLang="en-US" dirty="0"/>
                            <a:t>听众</a:t>
                          </a:r>
                          <a:r>
                            <a:rPr lang="en-US" altLang="zh-CN" dirty="0"/>
                            <a:t>2</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2</m:t>
                                    </m:r>
                                    <m:r>
                                      <a:rPr lang="en-US" altLang="zh-CN" smtClean="0"/>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2</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2</m:t>
                                    </m:r>
                                    <m:r>
                                      <a:rPr lang="en-US" altLang="zh-CN" smtClean="0"/>
                                      <m:t>3</m:t>
                                    </m:r>
                                  </m:sub>
                                </m:sSub>
                              </m:oMath>
                            </m:oMathPara>
                          </a14:m>
                          <a:endParaRPr lang="zh-CN" altLang="en-US" dirty="0"/>
                        </a:p>
                      </a:txBody>
                      <a:tcPr/>
                    </a:tc>
                    <a:extLst>
                      <a:ext uri="{0D108BD9-81ED-4DB2-BD59-A6C34878D82A}">
                        <a16:rowId xmlns:a16="http://schemas.microsoft.com/office/drawing/2014/main" val="2782720127"/>
                      </a:ext>
                    </a:extLst>
                  </a:tr>
                  <a:tr h="370840">
                    <a:tc>
                      <a:txBody>
                        <a:bodyPr/>
                        <a:lstStyle/>
                        <a:p>
                          <a:pPr algn="ctr"/>
                          <a:r>
                            <a:rPr lang="zh-CN" altLang="en-US" dirty="0"/>
                            <a:t>听众</a:t>
                          </a:r>
                          <a:r>
                            <a:rPr lang="en-US" altLang="zh-CN" dirty="0"/>
                            <a:t>3</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3</m:t>
                                    </m:r>
                                    <m:r>
                                      <a:rPr lang="en-US" altLang="zh-CN" smtClean="0"/>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3</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3</m:t>
                                    </m:r>
                                    <m:r>
                                      <a:rPr lang="en-US" altLang="zh-CN" smtClean="0"/>
                                      <m:t>3</m:t>
                                    </m:r>
                                  </m:sub>
                                </m:sSub>
                              </m:oMath>
                            </m:oMathPara>
                          </a14:m>
                          <a:endParaRPr lang="zh-CN" altLang="en-US" dirty="0"/>
                        </a:p>
                      </a:txBody>
                      <a:tcPr/>
                    </a:tc>
                    <a:extLst>
                      <a:ext uri="{0D108BD9-81ED-4DB2-BD59-A6C34878D82A}">
                        <a16:rowId xmlns:a16="http://schemas.microsoft.com/office/drawing/2014/main" val="2175302595"/>
                      </a:ext>
                    </a:extLst>
                  </a:tr>
                  <a:tr h="370840">
                    <a:tc>
                      <a:txBody>
                        <a:bodyPr/>
                        <a:lstStyle/>
                        <a:p>
                          <a:pPr algn="ctr"/>
                          <a:r>
                            <a:rPr lang="zh-CN" altLang="en-US" dirty="0"/>
                            <a:t>听众</a:t>
                          </a:r>
                          <a:r>
                            <a:rPr lang="en-US" altLang="zh-CN" dirty="0"/>
                            <a:t>4</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4</m:t>
                                    </m:r>
                                    <m:r>
                                      <a:rPr lang="en-US" altLang="zh-CN" smtClean="0"/>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4</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4</m:t>
                                    </m:r>
                                    <m:r>
                                      <a:rPr lang="en-US" altLang="zh-CN" smtClean="0"/>
                                      <m:t>3</m:t>
                                    </m:r>
                                  </m:sub>
                                </m:sSub>
                              </m:oMath>
                            </m:oMathPara>
                          </a14:m>
                          <a:endParaRPr lang="zh-CN" altLang="en-US" dirty="0"/>
                        </a:p>
                      </a:txBody>
                      <a:tcPr/>
                    </a:tc>
                    <a:extLst>
                      <a:ext uri="{0D108BD9-81ED-4DB2-BD59-A6C34878D82A}">
                        <a16:rowId xmlns:a16="http://schemas.microsoft.com/office/drawing/2014/main" val="440673828"/>
                      </a:ext>
                    </a:extLst>
                  </a:tr>
                  <a:tr h="370840">
                    <a:tc>
                      <a:txBody>
                        <a:bodyPr/>
                        <a:lstStyle/>
                        <a:p>
                          <a:pPr algn="ctr"/>
                          <a:r>
                            <a:rPr lang="zh-CN" altLang="en-US" dirty="0"/>
                            <a:t>听众</a:t>
                          </a:r>
                          <a:r>
                            <a:rPr lang="en-US" altLang="zh-CN" dirty="0"/>
                            <a:t>5</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5</m:t>
                                    </m:r>
                                    <m:r>
                                      <a:rPr lang="en-US" altLang="zh-CN" smtClean="0"/>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5</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5</m:t>
                                    </m:r>
                                    <m:r>
                                      <a:rPr lang="en-US" altLang="zh-CN" smtClean="0"/>
                                      <m:t>3</m:t>
                                    </m:r>
                                  </m:sub>
                                </m:sSub>
                              </m:oMath>
                            </m:oMathPara>
                          </a14:m>
                          <a:endParaRPr lang="zh-CN" altLang="en-US" dirty="0"/>
                        </a:p>
                      </a:txBody>
                      <a:tcPr/>
                    </a:tc>
                    <a:extLst>
                      <a:ext uri="{0D108BD9-81ED-4DB2-BD59-A6C34878D82A}">
                        <a16:rowId xmlns:a16="http://schemas.microsoft.com/office/drawing/2014/main" val="2729096461"/>
                      </a:ext>
                    </a:extLst>
                  </a:tr>
                </a:tbl>
              </a:graphicData>
            </a:graphic>
          </p:graphicFrame>
        </mc:Choice>
        <mc:Fallback>
          <p:graphicFrame>
            <p:nvGraphicFramePr>
              <p:cNvPr id="7" name="表格 6">
                <a:extLst>
                  <a:ext uri="{FF2B5EF4-FFF2-40B4-BE49-F238E27FC236}">
                    <a16:creationId xmlns:a16="http://schemas.microsoft.com/office/drawing/2014/main" id="{A77B8296-5FAE-4FE4-A178-919389AB835B}"/>
                  </a:ext>
                </a:extLst>
              </p:cNvPr>
              <p:cNvGraphicFramePr>
                <a:graphicFrameLocks noGrp="1"/>
              </p:cNvGraphicFramePr>
              <p:nvPr/>
            </p:nvGraphicFramePr>
            <p:xfrm>
              <a:off x="771912" y="3842777"/>
              <a:ext cx="4530325" cy="2225040"/>
            </p:xfrm>
            <a:graphic>
              <a:graphicData uri="http://schemas.openxmlformats.org/drawingml/2006/table">
                <a:tbl>
                  <a:tblPr firstRow="1" bandRow="1">
                    <a:tableStyleId>{00A15C55-8517-42AA-B614-E9B94910E393}</a:tableStyleId>
                  </a:tblPr>
                  <a:tblGrid>
                    <a:gridCol w="1141483">
                      <a:extLst>
                        <a:ext uri="{9D8B030D-6E8A-4147-A177-3AD203B41FA5}">
                          <a16:colId xmlns:a16="http://schemas.microsoft.com/office/drawing/2014/main" val="719421091"/>
                        </a:ext>
                      </a:extLst>
                    </a:gridCol>
                    <a:gridCol w="947854">
                      <a:extLst>
                        <a:ext uri="{9D8B030D-6E8A-4147-A177-3AD203B41FA5}">
                          <a16:colId xmlns:a16="http://schemas.microsoft.com/office/drawing/2014/main" val="41934440"/>
                        </a:ext>
                      </a:extLst>
                    </a:gridCol>
                    <a:gridCol w="1225505">
                      <a:extLst>
                        <a:ext uri="{9D8B030D-6E8A-4147-A177-3AD203B41FA5}">
                          <a16:colId xmlns:a16="http://schemas.microsoft.com/office/drawing/2014/main" val="889111790"/>
                        </a:ext>
                      </a:extLst>
                    </a:gridCol>
                    <a:gridCol w="1215483">
                      <a:extLst>
                        <a:ext uri="{9D8B030D-6E8A-4147-A177-3AD203B41FA5}">
                          <a16:colId xmlns:a16="http://schemas.microsoft.com/office/drawing/2014/main" val="3046671806"/>
                        </a:ext>
                      </a:extLst>
                    </a:gridCol>
                  </a:tblGrid>
                  <a:tr h="370840">
                    <a:tc>
                      <a:txBody>
                        <a:bodyPr/>
                        <a:lstStyle/>
                        <a:p>
                          <a:pPr algn="ctr"/>
                          <a:endParaRPr lang="zh-CN" altLang="en-US" dirty="0"/>
                        </a:p>
                      </a:txBody>
                      <a:tcPr/>
                    </a:tc>
                    <a:tc>
                      <a:txBody>
                        <a:bodyPr/>
                        <a:lstStyle/>
                        <a:p>
                          <a:pPr algn="ctr"/>
                          <a:r>
                            <a:rPr lang="zh-CN" altLang="en-US" dirty="0"/>
                            <a:t>性格</a:t>
                          </a:r>
                        </a:p>
                      </a:txBody>
                      <a:tcPr/>
                    </a:tc>
                    <a:tc>
                      <a:txBody>
                        <a:bodyPr/>
                        <a:lstStyle/>
                        <a:p>
                          <a:pPr algn="ctr"/>
                          <a:r>
                            <a:rPr lang="zh-CN" altLang="en-US" dirty="0"/>
                            <a:t>教育程度</a:t>
                          </a:r>
                        </a:p>
                      </a:txBody>
                      <a:tcPr/>
                    </a:tc>
                    <a:tc>
                      <a:txBody>
                        <a:bodyPr/>
                        <a:lstStyle/>
                        <a:p>
                          <a:pPr algn="ctr"/>
                          <a:r>
                            <a:rPr lang="zh-CN" altLang="en-US" dirty="0"/>
                            <a:t>兴趣爱好</a:t>
                          </a:r>
                        </a:p>
                      </a:txBody>
                      <a:tcPr/>
                    </a:tc>
                    <a:extLst>
                      <a:ext uri="{0D108BD9-81ED-4DB2-BD59-A6C34878D82A}">
                        <a16:rowId xmlns:a16="http://schemas.microsoft.com/office/drawing/2014/main" val="2241231918"/>
                      </a:ext>
                    </a:extLst>
                  </a:tr>
                  <a:tr h="370840">
                    <a:tc>
                      <a:txBody>
                        <a:bodyPr/>
                        <a:lstStyle/>
                        <a:p>
                          <a:pPr algn="ctr"/>
                          <a:r>
                            <a:rPr lang="zh-CN" altLang="en-US" dirty="0"/>
                            <a:t>听众</a:t>
                          </a:r>
                          <a:r>
                            <a:rPr lang="en-US" altLang="zh-CN" dirty="0"/>
                            <a:t>1</a:t>
                          </a:r>
                          <a:endParaRPr lang="zh-CN" altLang="en-US" dirty="0"/>
                        </a:p>
                      </a:txBody>
                      <a:tcPr/>
                    </a:tc>
                    <a:tc>
                      <a:txBody>
                        <a:bodyPr/>
                        <a:lstStyle/>
                        <a:p>
                          <a:endParaRPr lang="zh-CN"/>
                        </a:p>
                      </a:txBody>
                      <a:tcPr>
                        <a:blipFill>
                          <a:blip r:embed="rId3"/>
                          <a:stretch>
                            <a:fillRect l="-120513" t="-108197" r="-259615" b="-424590"/>
                          </a:stretch>
                        </a:blipFill>
                      </a:tcPr>
                    </a:tc>
                    <a:tc>
                      <a:txBody>
                        <a:bodyPr/>
                        <a:lstStyle/>
                        <a:p>
                          <a:endParaRPr lang="zh-CN"/>
                        </a:p>
                      </a:txBody>
                      <a:tcPr>
                        <a:blipFill>
                          <a:blip r:embed="rId3"/>
                          <a:stretch>
                            <a:fillRect l="-171144" t="-108197" r="-101493" b="-424590"/>
                          </a:stretch>
                        </a:blipFill>
                      </a:tcPr>
                    </a:tc>
                    <a:tc>
                      <a:txBody>
                        <a:bodyPr/>
                        <a:lstStyle/>
                        <a:p>
                          <a:endParaRPr lang="zh-CN"/>
                        </a:p>
                      </a:txBody>
                      <a:tcPr>
                        <a:blipFill>
                          <a:blip r:embed="rId3"/>
                          <a:stretch>
                            <a:fillRect l="-272500" t="-108197" r="-2000" b="-424590"/>
                          </a:stretch>
                        </a:blipFill>
                      </a:tcPr>
                    </a:tc>
                    <a:extLst>
                      <a:ext uri="{0D108BD9-81ED-4DB2-BD59-A6C34878D82A}">
                        <a16:rowId xmlns:a16="http://schemas.microsoft.com/office/drawing/2014/main" val="4252596811"/>
                      </a:ext>
                    </a:extLst>
                  </a:tr>
                  <a:tr h="370840">
                    <a:tc>
                      <a:txBody>
                        <a:bodyPr/>
                        <a:lstStyle/>
                        <a:p>
                          <a:pPr algn="ctr"/>
                          <a:r>
                            <a:rPr lang="zh-CN" altLang="en-US" dirty="0"/>
                            <a:t>听众</a:t>
                          </a:r>
                          <a:r>
                            <a:rPr lang="en-US" altLang="zh-CN" dirty="0"/>
                            <a:t>2</a:t>
                          </a:r>
                          <a:endParaRPr lang="zh-CN" altLang="en-US" dirty="0"/>
                        </a:p>
                      </a:txBody>
                      <a:tcPr/>
                    </a:tc>
                    <a:tc>
                      <a:txBody>
                        <a:bodyPr/>
                        <a:lstStyle/>
                        <a:p>
                          <a:endParaRPr lang="zh-CN"/>
                        </a:p>
                      </a:txBody>
                      <a:tcPr>
                        <a:blipFill>
                          <a:blip r:embed="rId3"/>
                          <a:stretch>
                            <a:fillRect l="-120513" t="-208197" r="-259615" b="-324590"/>
                          </a:stretch>
                        </a:blipFill>
                      </a:tcPr>
                    </a:tc>
                    <a:tc>
                      <a:txBody>
                        <a:bodyPr/>
                        <a:lstStyle/>
                        <a:p>
                          <a:endParaRPr lang="zh-CN"/>
                        </a:p>
                      </a:txBody>
                      <a:tcPr>
                        <a:blipFill>
                          <a:blip r:embed="rId3"/>
                          <a:stretch>
                            <a:fillRect l="-171144" t="-208197" r="-101493" b="-324590"/>
                          </a:stretch>
                        </a:blipFill>
                      </a:tcPr>
                    </a:tc>
                    <a:tc>
                      <a:txBody>
                        <a:bodyPr/>
                        <a:lstStyle/>
                        <a:p>
                          <a:endParaRPr lang="zh-CN"/>
                        </a:p>
                      </a:txBody>
                      <a:tcPr>
                        <a:blipFill>
                          <a:blip r:embed="rId3"/>
                          <a:stretch>
                            <a:fillRect l="-272500" t="-208197" r="-2000" b="-324590"/>
                          </a:stretch>
                        </a:blipFill>
                      </a:tcPr>
                    </a:tc>
                    <a:extLst>
                      <a:ext uri="{0D108BD9-81ED-4DB2-BD59-A6C34878D82A}">
                        <a16:rowId xmlns:a16="http://schemas.microsoft.com/office/drawing/2014/main" val="2782720127"/>
                      </a:ext>
                    </a:extLst>
                  </a:tr>
                  <a:tr h="370840">
                    <a:tc>
                      <a:txBody>
                        <a:bodyPr/>
                        <a:lstStyle/>
                        <a:p>
                          <a:pPr algn="ctr"/>
                          <a:r>
                            <a:rPr lang="zh-CN" altLang="en-US" dirty="0"/>
                            <a:t>听众</a:t>
                          </a:r>
                          <a:r>
                            <a:rPr lang="en-US" altLang="zh-CN" dirty="0"/>
                            <a:t>3</a:t>
                          </a:r>
                          <a:endParaRPr lang="zh-CN" altLang="en-US" dirty="0"/>
                        </a:p>
                      </a:txBody>
                      <a:tcPr/>
                    </a:tc>
                    <a:tc>
                      <a:txBody>
                        <a:bodyPr/>
                        <a:lstStyle/>
                        <a:p>
                          <a:endParaRPr lang="zh-CN"/>
                        </a:p>
                      </a:txBody>
                      <a:tcPr>
                        <a:blipFill>
                          <a:blip r:embed="rId3"/>
                          <a:stretch>
                            <a:fillRect l="-120513" t="-308197" r="-259615" b="-224590"/>
                          </a:stretch>
                        </a:blipFill>
                      </a:tcPr>
                    </a:tc>
                    <a:tc>
                      <a:txBody>
                        <a:bodyPr/>
                        <a:lstStyle/>
                        <a:p>
                          <a:endParaRPr lang="zh-CN"/>
                        </a:p>
                      </a:txBody>
                      <a:tcPr>
                        <a:blipFill>
                          <a:blip r:embed="rId3"/>
                          <a:stretch>
                            <a:fillRect l="-171144" t="-308197" r="-101493" b="-224590"/>
                          </a:stretch>
                        </a:blipFill>
                      </a:tcPr>
                    </a:tc>
                    <a:tc>
                      <a:txBody>
                        <a:bodyPr/>
                        <a:lstStyle/>
                        <a:p>
                          <a:endParaRPr lang="zh-CN"/>
                        </a:p>
                      </a:txBody>
                      <a:tcPr>
                        <a:blipFill>
                          <a:blip r:embed="rId3"/>
                          <a:stretch>
                            <a:fillRect l="-272500" t="-308197" r="-2000" b="-224590"/>
                          </a:stretch>
                        </a:blipFill>
                      </a:tcPr>
                    </a:tc>
                    <a:extLst>
                      <a:ext uri="{0D108BD9-81ED-4DB2-BD59-A6C34878D82A}">
                        <a16:rowId xmlns:a16="http://schemas.microsoft.com/office/drawing/2014/main" val="2175302595"/>
                      </a:ext>
                    </a:extLst>
                  </a:tr>
                  <a:tr h="370840">
                    <a:tc>
                      <a:txBody>
                        <a:bodyPr/>
                        <a:lstStyle/>
                        <a:p>
                          <a:pPr algn="ctr"/>
                          <a:r>
                            <a:rPr lang="zh-CN" altLang="en-US" dirty="0"/>
                            <a:t>听众</a:t>
                          </a:r>
                          <a:r>
                            <a:rPr lang="en-US" altLang="zh-CN" dirty="0"/>
                            <a:t>4</a:t>
                          </a:r>
                          <a:endParaRPr lang="zh-CN" altLang="en-US" dirty="0"/>
                        </a:p>
                      </a:txBody>
                      <a:tcPr/>
                    </a:tc>
                    <a:tc>
                      <a:txBody>
                        <a:bodyPr/>
                        <a:lstStyle/>
                        <a:p>
                          <a:endParaRPr lang="zh-CN"/>
                        </a:p>
                      </a:txBody>
                      <a:tcPr>
                        <a:blipFill>
                          <a:blip r:embed="rId3"/>
                          <a:stretch>
                            <a:fillRect l="-120513" t="-408197" r="-259615" b="-124590"/>
                          </a:stretch>
                        </a:blipFill>
                      </a:tcPr>
                    </a:tc>
                    <a:tc>
                      <a:txBody>
                        <a:bodyPr/>
                        <a:lstStyle/>
                        <a:p>
                          <a:endParaRPr lang="zh-CN"/>
                        </a:p>
                      </a:txBody>
                      <a:tcPr>
                        <a:blipFill>
                          <a:blip r:embed="rId3"/>
                          <a:stretch>
                            <a:fillRect l="-171144" t="-408197" r="-101493" b="-124590"/>
                          </a:stretch>
                        </a:blipFill>
                      </a:tcPr>
                    </a:tc>
                    <a:tc>
                      <a:txBody>
                        <a:bodyPr/>
                        <a:lstStyle/>
                        <a:p>
                          <a:endParaRPr lang="zh-CN"/>
                        </a:p>
                      </a:txBody>
                      <a:tcPr>
                        <a:blipFill>
                          <a:blip r:embed="rId3"/>
                          <a:stretch>
                            <a:fillRect l="-272500" t="-408197" r="-2000" b="-124590"/>
                          </a:stretch>
                        </a:blipFill>
                      </a:tcPr>
                    </a:tc>
                    <a:extLst>
                      <a:ext uri="{0D108BD9-81ED-4DB2-BD59-A6C34878D82A}">
                        <a16:rowId xmlns:a16="http://schemas.microsoft.com/office/drawing/2014/main" val="440673828"/>
                      </a:ext>
                    </a:extLst>
                  </a:tr>
                  <a:tr h="370840">
                    <a:tc>
                      <a:txBody>
                        <a:bodyPr/>
                        <a:lstStyle/>
                        <a:p>
                          <a:pPr algn="ctr"/>
                          <a:r>
                            <a:rPr lang="zh-CN" altLang="en-US" dirty="0"/>
                            <a:t>听众</a:t>
                          </a:r>
                          <a:r>
                            <a:rPr lang="en-US" altLang="zh-CN" dirty="0"/>
                            <a:t>5</a:t>
                          </a:r>
                          <a:endParaRPr lang="zh-CN" altLang="en-US" dirty="0"/>
                        </a:p>
                      </a:txBody>
                      <a:tcPr/>
                    </a:tc>
                    <a:tc>
                      <a:txBody>
                        <a:bodyPr/>
                        <a:lstStyle/>
                        <a:p>
                          <a:endParaRPr lang="zh-CN"/>
                        </a:p>
                      </a:txBody>
                      <a:tcPr>
                        <a:blipFill>
                          <a:blip r:embed="rId3"/>
                          <a:stretch>
                            <a:fillRect l="-120513" t="-508197" r="-259615" b="-24590"/>
                          </a:stretch>
                        </a:blipFill>
                      </a:tcPr>
                    </a:tc>
                    <a:tc>
                      <a:txBody>
                        <a:bodyPr/>
                        <a:lstStyle/>
                        <a:p>
                          <a:endParaRPr lang="zh-CN"/>
                        </a:p>
                      </a:txBody>
                      <a:tcPr>
                        <a:blipFill>
                          <a:blip r:embed="rId3"/>
                          <a:stretch>
                            <a:fillRect l="-171144" t="-508197" r="-101493" b="-24590"/>
                          </a:stretch>
                        </a:blipFill>
                      </a:tcPr>
                    </a:tc>
                    <a:tc>
                      <a:txBody>
                        <a:bodyPr/>
                        <a:lstStyle/>
                        <a:p>
                          <a:endParaRPr lang="zh-CN"/>
                        </a:p>
                      </a:txBody>
                      <a:tcPr>
                        <a:blipFill>
                          <a:blip r:embed="rId3"/>
                          <a:stretch>
                            <a:fillRect l="-272500" t="-508197" r="-2000" b="-24590"/>
                          </a:stretch>
                        </a:blipFill>
                      </a:tcPr>
                    </a:tc>
                    <a:extLst>
                      <a:ext uri="{0D108BD9-81ED-4DB2-BD59-A6C34878D82A}">
                        <a16:rowId xmlns:a16="http://schemas.microsoft.com/office/drawing/2014/main" val="272909646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1" name="表格 10">
                <a:extLst>
                  <a:ext uri="{FF2B5EF4-FFF2-40B4-BE49-F238E27FC236}">
                    <a16:creationId xmlns:a16="http://schemas.microsoft.com/office/drawing/2014/main" id="{F61DF64F-9D6C-478B-956F-D167F50B9F4C}"/>
                  </a:ext>
                </a:extLst>
              </p:cNvPr>
              <p:cNvGraphicFramePr>
                <a:graphicFrameLocks noGrp="1"/>
              </p:cNvGraphicFramePr>
              <p:nvPr/>
            </p:nvGraphicFramePr>
            <p:xfrm>
              <a:off x="5770366" y="3842777"/>
              <a:ext cx="5761234" cy="2225040"/>
            </p:xfrm>
            <a:graphic>
              <a:graphicData uri="http://schemas.openxmlformats.org/drawingml/2006/table">
                <a:tbl>
                  <a:tblPr firstRow="1" bandRow="1">
                    <a:tableStyleId>{00A15C55-8517-42AA-B614-E9B94910E393}</a:tableStyleId>
                  </a:tblPr>
                  <a:tblGrid>
                    <a:gridCol w="944703">
                      <a:extLst>
                        <a:ext uri="{9D8B030D-6E8A-4147-A177-3AD203B41FA5}">
                          <a16:colId xmlns:a16="http://schemas.microsoft.com/office/drawing/2014/main" val="719421091"/>
                        </a:ext>
                      </a:extLst>
                    </a:gridCol>
                    <a:gridCol w="1214685">
                      <a:extLst>
                        <a:ext uri="{9D8B030D-6E8A-4147-A177-3AD203B41FA5}">
                          <a16:colId xmlns:a16="http://schemas.microsoft.com/office/drawing/2014/main" val="41934440"/>
                        </a:ext>
                      </a:extLst>
                    </a:gridCol>
                    <a:gridCol w="880947">
                      <a:extLst>
                        <a:ext uri="{9D8B030D-6E8A-4147-A177-3AD203B41FA5}">
                          <a16:colId xmlns:a16="http://schemas.microsoft.com/office/drawing/2014/main" val="889111790"/>
                        </a:ext>
                      </a:extLst>
                    </a:gridCol>
                    <a:gridCol w="709007">
                      <a:extLst>
                        <a:ext uri="{9D8B030D-6E8A-4147-A177-3AD203B41FA5}">
                          <a16:colId xmlns:a16="http://schemas.microsoft.com/office/drawing/2014/main" val="3046671806"/>
                        </a:ext>
                      </a:extLst>
                    </a:gridCol>
                    <a:gridCol w="1119793">
                      <a:extLst>
                        <a:ext uri="{9D8B030D-6E8A-4147-A177-3AD203B41FA5}">
                          <a16:colId xmlns:a16="http://schemas.microsoft.com/office/drawing/2014/main" val="312562291"/>
                        </a:ext>
                      </a:extLst>
                    </a:gridCol>
                    <a:gridCol w="892099">
                      <a:extLst>
                        <a:ext uri="{9D8B030D-6E8A-4147-A177-3AD203B41FA5}">
                          <a16:colId xmlns:a16="http://schemas.microsoft.com/office/drawing/2014/main" val="1477132602"/>
                        </a:ext>
                      </a:extLst>
                    </a:gridCol>
                  </a:tblGrid>
                  <a:tr h="370840">
                    <a:tc>
                      <a:txBody>
                        <a:bodyPr/>
                        <a:lstStyle/>
                        <a:p>
                          <a:pPr algn="ctr"/>
                          <a:endParaRPr lang="zh-CN" altLang="en-US" dirty="0"/>
                        </a:p>
                      </a:txBody>
                      <a:tcPr/>
                    </a:tc>
                    <a:tc>
                      <a:txBody>
                        <a:bodyPr/>
                        <a:lstStyle/>
                        <a:p>
                          <a:pPr algn="ctr"/>
                          <a:r>
                            <a:rPr lang="zh-CN" altLang="en-US" dirty="0"/>
                            <a:t>痴心绝对</a:t>
                          </a:r>
                        </a:p>
                      </a:txBody>
                      <a:tcPr/>
                    </a:tc>
                    <a:tc>
                      <a:txBody>
                        <a:bodyPr/>
                        <a:lstStyle/>
                        <a:p>
                          <a:pPr algn="ctr"/>
                          <a:r>
                            <a:rPr lang="zh-CN" altLang="en-US" dirty="0"/>
                            <a:t>小酒窝</a:t>
                          </a:r>
                        </a:p>
                      </a:txBody>
                      <a:tcPr/>
                    </a:tc>
                    <a:tc>
                      <a:txBody>
                        <a:bodyPr/>
                        <a:lstStyle/>
                        <a:p>
                          <a:pPr algn="ctr"/>
                          <a:r>
                            <a:rPr lang="zh-CN" altLang="en-US" dirty="0"/>
                            <a:t>红豆</a:t>
                          </a:r>
                        </a:p>
                      </a:txBody>
                      <a:tcPr/>
                    </a:tc>
                    <a:tc>
                      <a:txBody>
                        <a:bodyPr/>
                        <a:lstStyle/>
                        <a:p>
                          <a:pPr algn="ctr"/>
                          <a:r>
                            <a:rPr lang="zh-CN" altLang="en-US" dirty="0"/>
                            <a:t>明天你好</a:t>
                          </a:r>
                        </a:p>
                      </a:txBody>
                      <a:tcPr/>
                    </a:tc>
                    <a:tc>
                      <a:txBody>
                        <a:bodyPr/>
                        <a:lstStyle/>
                        <a:p>
                          <a:pPr algn="ctr"/>
                          <a:r>
                            <a:rPr lang="zh-CN" altLang="en-US" dirty="0"/>
                            <a:t>浮夸</a:t>
                          </a:r>
                        </a:p>
                      </a:txBody>
                      <a:tcPr/>
                    </a:tc>
                    <a:extLst>
                      <a:ext uri="{0D108BD9-81ED-4DB2-BD59-A6C34878D82A}">
                        <a16:rowId xmlns:a16="http://schemas.microsoft.com/office/drawing/2014/main" val="2241231918"/>
                      </a:ext>
                    </a:extLst>
                  </a:tr>
                  <a:tr h="370840">
                    <a:tc>
                      <a:txBody>
                        <a:bodyPr/>
                        <a:lstStyle/>
                        <a:p>
                          <a:pPr algn="ctr"/>
                          <a:r>
                            <a:rPr lang="zh-CN" altLang="en-US" dirty="0"/>
                            <a:t>听众</a:t>
                          </a:r>
                          <a:r>
                            <a:rPr lang="en-US" altLang="zh-CN" dirty="0"/>
                            <a:t>1</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m:rPr>
                                        <m:sty m:val="p"/>
                                      </m:rPr>
                                      <a:rPr lang="en-US" altLang="zh-CN" b="0" i="0" smtClean="0">
                                        <a:latin typeface="Cambria Math" panose="02040503050406030204" pitchFamily="18" charset="0"/>
                                      </a:rPr>
                                      <m:t>Y</m:t>
                                    </m:r>
                                  </m:e>
                                  <m:sub>
                                    <m:r>
                                      <a:rPr lang="en-US" altLang="zh-CN" smtClean="0"/>
                                      <m:t>11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m:rPr>
                                        <m:sty m:val="p"/>
                                      </m:rPr>
                                      <a:rPr lang="en-US" altLang="zh-CN" b="0" i="0" smtClean="0">
                                        <a:latin typeface="Cambria Math" panose="02040503050406030204" pitchFamily="18" charset="0"/>
                                      </a:rPr>
                                      <m:t>Y</m:t>
                                    </m:r>
                                  </m:e>
                                  <m:sub>
                                    <m:r>
                                      <a:rPr lang="en-US" altLang="zh-CN" smtClean="0"/>
                                      <m:t>1</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m:rPr>
                                        <m:sty m:val="p"/>
                                      </m:rPr>
                                      <a:rPr lang="en-US" altLang="zh-CN" b="0" i="0" smtClean="0">
                                        <a:latin typeface="Cambria Math" panose="02040503050406030204" pitchFamily="18" charset="0"/>
                                      </a:rPr>
                                      <m:t>Y</m:t>
                                    </m:r>
                                  </m:e>
                                  <m:sub>
                                    <m:r>
                                      <a:rPr lang="en-US" altLang="zh-CN" smtClean="0"/>
                                      <m:t>1</m:t>
                                    </m:r>
                                    <m:r>
                                      <a:rPr lang="en-US" altLang="zh-CN" smtClean="0"/>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smtClean="0">
                                        <a:latin typeface="Cambria Math" panose="02040503050406030204" pitchFamily="18" charset="0"/>
                                      </a:rPr>
                                      <m:t>1</m:t>
                                    </m:r>
                                    <m:r>
                                      <a:rPr lang="en-US" altLang="zh-CN" b="0" i="1" smtClean="0">
                                        <a:latin typeface="Cambria Math" panose="02040503050406030204" pitchFamily="18" charset="0"/>
                                      </a:rPr>
                                      <m:t>4</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smtClean="0">
                                        <a:latin typeface="Cambria Math" panose="02040503050406030204" pitchFamily="18" charset="0"/>
                                      </a:rPr>
                                      <m:t>1</m:t>
                                    </m:r>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4252596811"/>
                      </a:ext>
                    </a:extLst>
                  </a:tr>
                  <a:tr h="370840">
                    <a:tc>
                      <a:txBody>
                        <a:bodyPr/>
                        <a:lstStyle/>
                        <a:p>
                          <a:pPr algn="ctr"/>
                          <a:r>
                            <a:rPr lang="zh-CN" altLang="en-US" dirty="0"/>
                            <a:t>听众</a:t>
                          </a:r>
                          <a:r>
                            <a:rPr lang="en-US" altLang="zh-CN" dirty="0"/>
                            <a:t>2</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2</m:t>
                                    </m:r>
                                    <m:r>
                                      <a:rPr lang="en-US" altLang="zh-CN" smtClean="0">
                                        <a:latin typeface="Cambria Math" panose="02040503050406030204" pitchFamily="18" charset="0"/>
                                      </a:rPr>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2</m:t>
                                    </m:r>
                                    <m:r>
                                      <a:rPr lang="en-US" altLang="zh-CN" smtClean="0">
                                        <a:latin typeface="Cambria Math" panose="02040503050406030204" pitchFamily="18" charset="0"/>
                                      </a:rPr>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2</m:t>
                                    </m:r>
                                    <m:r>
                                      <a:rPr lang="en-US" altLang="zh-CN"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2</m:t>
                                    </m:r>
                                    <m:r>
                                      <a:rPr lang="en-US" altLang="zh-CN" b="0" i="1" smtClean="0">
                                        <a:latin typeface="Cambria Math" panose="02040503050406030204" pitchFamily="18" charset="0"/>
                                      </a:rPr>
                                      <m:t>4</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2</m:t>
                                    </m:r>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2782720127"/>
                      </a:ext>
                    </a:extLst>
                  </a:tr>
                  <a:tr h="370840">
                    <a:tc>
                      <a:txBody>
                        <a:bodyPr/>
                        <a:lstStyle/>
                        <a:p>
                          <a:pPr algn="ctr"/>
                          <a:r>
                            <a:rPr lang="zh-CN" altLang="en-US" dirty="0"/>
                            <a:t>听众</a:t>
                          </a:r>
                          <a:r>
                            <a:rPr lang="en-US" altLang="zh-CN" dirty="0"/>
                            <a:t>3</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3</m:t>
                                    </m:r>
                                    <m:r>
                                      <a:rPr lang="en-US" altLang="zh-CN" smtClean="0">
                                        <a:latin typeface="Cambria Math" panose="02040503050406030204" pitchFamily="18" charset="0"/>
                                      </a:rPr>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3</m:t>
                                    </m:r>
                                    <m:r>
                                      <a:rPr lang="en-US" altLang="zh-CN" smtClean="0">
                                        <a:latin typeface="Cambria Math" panose="02040503050406030204" pitchFamily="18" charset="0"/>
                                      </a:rPr>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3</m:t>
                                    </m:r>
                                    <m:r>
                                      <a:rPr lang="en-US" altLang="zh-CN"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3</m:t>
                                    </m:r>
                                    <m:r>
                                      <a:rPr lang="en-US" altLang="zh-CN" b="0" i="1" smtClean="0">
                                        <a:latin typeface="Cambria Math" panose="02040503050406030204" pitchFamily="18" charset="0"/>
                                      </a:rPr>
                                      <m:t>4</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3</m:t>
                                    </m:r>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2175302595"/>
                      </a:ext>
                    </a:extLst>
                  </a:tr>
                  <a:tr h="370840">
                    <a:tc>
                      <a:txBody>
                        <a:bodyPr/>
                        <a:lstStyle/>
                        <a:p>
                          <a:pPr algn="ctr"/>
                          <a:r>
                            <a:rPr lang="zh-CN" altLang="en-US" dirty="0"/>
                            <a:t>听众</a:t>
                          </a:r>
                          <a:r>
                            <a:rPr lang="en-US" altLang="zh-CN" dirty="0"/>
                            <a:t>4</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4</m:t>
                                    </m:r>
                                    <m:r>
                                      <a:rPr lang="en-US" altLang="zh-CN" smtClean="0">
                                        <a:latin typeface="Cambria Math" panose="02040503050406030204" pitchFamily="18" charset="0"/>
                                      </a:rPr>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4</m:t>
                                    </m:r>
                                    <m:r>
                                      <a:rPr lang="en-US" altLang="zh-CN" smtClean="0">
                                        <a:latin typeface="Cambria Math" panose="02040503050406030204" pitchFamily="18" charset="0"/>
                                      </a:rPr>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4</m:t>
                                    </m:r>
                                    <m:r>
                                      <a:rPr lang="en-US" altLang="zh-CN"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4</m:t>
                                    </m:r>
                                    <m:r>
                                      <a:rPr lang="en-US" altLang="zh-CN" b="0" i="1" smtClean="0">
                                        <a:latin typeface="Cambria Math" panose="02040503050406030204" pitchFamily="18" charset="0"/>
                                      </a:rPr>
                                      <m:t>4</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4</m:t>
                                    </m:r>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440673828"/>
                      </a:ext>
                    </a:extLst>
                  </a:tr>
                  <a:tr h="370840">
                    <a:tc>
                      <a:txBody>
                        <a:bodyPr/>
                        <a:lstStyle/>
                        <a:p>
                          <a:pPr algn="ctr"/>
                          <a:r>
                            <a:rPr lang="zh-CN" altLang="en-US" dirty="0"/>
                            <a:t>听众</a:t>
                          </a:r>
                          <a:r>
                            <a:rPr lang="en-US" altLang="zh-CN" dirty="0"/>
                            <a:t>5</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5</m:t>
                                    </m:r>
                                    <m:r>
                                      <a:rPr lang="en-US" altLang="zh-CN" smtClean="0">
                                        <a:latin typeface="Cambria Math" panose="02040503050406030204" pitchFamily="18" charset="0"/>
                                      </a:rPr>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5</m:t>
                                    </m:r>
                                    <m:r>
                                      <a:rPr lang="en-US" altLang="zh-CN" smtClean="0">
                                        <a:latin typeface="Cambria Math" panose="02040503050406030204" pitchFamily="18" charset="0"/>
                                      </a:rPr>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5</m:t>
                                    </m:r>
                                    <m:r>
                                      <a:rPr lang="en-US" altLang="zh-CN"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5</m:t>
                                    </m:r>
                                    <m:r>
                                      <a:rPr lang="en-US" altLang="zh-CN" b="0" i="1" smtClean="0">
                                        <a:latin typeface="Cambria Math" panose="02040503050406030204" pitchFamily="18" charset="0"/>
                                      </a:rPr>
                                      <m:t>4</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5</m:t>
                                    </m:r>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2729096461"/>
                      </a:ext>
                    </a:extLst>
                  </a:tr>
                </a:tbl>
              </a:graphicData>
            </a:graphic>
          </p:graphicFrame>
        </mc:Choice>
        <mc:Fallback>
          <p:graphicFrame>
            <p:nvGraphicFramePr>
              <p:cNvPr id="11" name="表格 10">
                <a:extLst>
                  <a:ext uri="{FF2B5EF4-FFF2-40B4-BE49-F238E27FC236}">
                    <a16:creationId xmlns:a16="http://schemas.microsoft.com/office/drawing/2014/main" id="{F61DF64F-9D6C-478B-956F-D167F50B9F4C}"/>
                  </a:ext>
                </a:extLst>
              </p:cNvPr>
              <p:cNvGraphicFramePr>
                <a:graphicFrameLocks noGrp="1"/>
              </p:cNvGraphicFramePr>
              <p:nvPr/>
            </p:nvGraphicFramePr>
            <p:xfrm>
              <a:off x="5770366" y="3842777"/>
              <a:ext cx="5761234" cy="2225040"/>
            </p:xfrm>
            <a:graphic>
              <a:graphicData uri="http://schemas.openxmlformats.org/drawingml/2006/table">
                <a:tbl>
                  <a:tblPr firstRow="1" bandRow="1">
                    <a:tableStyleId>{00A15C55-8517-42AA-B614-E9B94910E393}</a:tableStyleId>
                  </a:tblPr>
                  <a:tblGrid>
                    <a:gridCol w="944703">
                      <a:extLst>
                        <a:ext uri="{9D8B030D-6E8A-4147-A177-3AD203B41FA5}">
                          <a16:colId xmlns:a16="http://schemas.microsoft.com/office/drawing/2014/main" val="719421091"/>
                        </a:ext>
                      </a:extLst>
                    </a:gridCol>
                    <a:gridCol w="1214685">
                      <a:extLst>
                        <a:ext uri="{9D8B030D-6E8A-4147-A177-3AD203B41FA5}">
                          <a16:colId xmlns:a16="http://schemas.microsoft.com/office/drawing/2014/main" val="41934440"/>
                        </a:ext>
                      </a:extLst>
                    </a:gridCol>
                    <a:gridCol w="880947">
                      <a:extLst>
                        <a:ext uri="{9D8B030D-6E8A-4147-A177-3AD203B41FA5}">
                          <a16:colId xmlns:a16="http://schemas.microsoft.com/office/drawing/2014/main" val="889111790"/>
                        </a:ext>
                      </a:extLst>
                    </a:gridCol>
                    <a:gridCol w="709007">
                      <a:extLst>
                        <a:ext uri="{9D8B030D-6E8A-4147-A177-3AD203B41FA5}">
                          <a16:colId xmlns:a16="http://schemas.microsoft.com/office/drawing/2014/main" val="3046671806"/>
                        </a:ext>
                      </a:extLst>
                    </a:gridCol>
                    <a:gridCol w="1119793">
                      <a:extLst>
                        <a:ext uri="{9D8B030D-6E8A-4147-A177-3AD203B41FA5}">
                          <a16:colId xmlns:a16="http://schemas.microsoft.com/office/drawing/2014/main" val="312562291"/>
                        </a:ext>
                      </a:extLst>
                    </a:gridCol>
                    <a:gridCol w="892099">
                      <a:extLst>
                        <a:ext uri="{9D8B030D-6E8A-4147-A177-3AD203B41FA5}">
                          <a16:colId xmlns:a16="http://schemas.microsoft.com/office/drawing/2014/main" val="1477132602"/>
                        </a:ext>
                      </a:extLst>
                    </a:gridCol>
                  </a:tblGrid>
                  <a:tr h="370840">
                    <a:tc>
                      <a:txBody>
                        <a:bodyPr/>
                        <a:lstStyle/>
                        <a:p>
                          <a:pPr algn="ctr"/>
                          <a:endParaRPr lang="zh-CN" altLang="en-US" dirty="0"/>
                        </a:p>
                      </a:txBody>
                      <a:tcPr/>
                    </a:tc>
                    <a:tc>
                      <a:txBody>
                        <a:bodyPr/>
                        <a:lstStyle/>
                        <a:p>
                          <a:pPr algn="ctr"/>
                          <a:r>
                            <a:rPr lang="zh-CN" altLang="en-US" dirty="0"/>
                            <a:t>痴心绝对</a:t>
                          </a:r>
                        </a:p>
                      </a:txBody>
                      <a:tcPr/>
                    </a:tc>
                    <a:tc>
                      <a:txBody>
                        <a:bodyPr/>
                        <a:lstStyle/>
                        <a:p>
                          <a:pPr algn="ctr"/>
                          <a:r>
                            <a:rPr lang="zh-CN" altLang="en-US" dirty="0"/>
                            <a:t>小酒窝</a:t>
                          </a:r>
                        </a:p>
                      </a:txBody>
                      <a:tcPr/>
                    </a:tc>
                    <a:tc>
                      <a:txBody>
                        <a:bodyPr/>
                        <a:lstStyle/>
                        <a:p>
                          <a:pPr algn="ctr"/>
                          <a:r>
                            <a:rPr lang="zh-CN" altLang="en-US" dirty="0"/>
                            <a:t>红豆</a:t>
                          </a:r>
                        </a:p>
                      </a:txBody>
                      <a:tcPr/>
                    </a:tc>
                    <a:tc>
                      <a:txBody>
                        <a:bodyPr/>
                        <a:lstStyle/>
                        <a:p>
                          <a:pPr algn="ctr"/>
                          <a:r>
                            <a:rPr lang="zh-CN" altLang="en-US" dirty="0"/>
                            <a:t>明天你好</a:t>
                          </a:r>
                        </a:p>
                      </a:txBody>
                      <a:tcPr/>
                    </a:tc>
                    <a:tc>
                      <a:txBody>
                        <a:bodyPr/>
                        <a:lstStyle/>
                        <a:p>
                          <a:pPr algn="ctr"/>
                          <a:r>
                            <a:rPr lang="zh-CN" altLang="en-US" dirty="0"/>
                            <a:t>浮夸</a:t>
                          </a:r>
                        </a:p>
                      </a:txBody>
                      <a:tcPr/>
                    </a:tc>
                    <a:extLst>
                      <a:ext uri="{0D108BD9-81ED-4DB2-BD59-A6C34878D82A}">
                        <a16:rowId xmlns:a16="http://schemas.microsoft.com/office/drawing/2014/main" val="2241231918"/>
                      </a:ext>
                    </a:extLst>
                  </a:tr>
                  <a:tr h="370840">
                    <a:tc>
                      <a:txBody>
                        <a:bodyPr/>
                        <a:lstStyle/>
                        <a:p>
                          <a:pPr algn="ctr"/>
                          <a:r>
                            <a:rPr lang="zh-CN" altLang="en-US" dirty="0"/>
                            <a:t>听众</a:t>
                          </a:r>
                          <a:r>
                            <a:rPr lang="en-US" altLang="zh-CN" dirty="0"/>
                            <a:t>1</a:t>
                          </a:r>
                          <a:endParaRPr lang="zh-CN" altLang="en-US" dirty="0"/>
                        </a:p>
                      </a:txBody>
                      <a:tcPr/>
                    </a:tc>
                    <a:tc>
                      <a:txBody>
                        <a:bodyPr/>
                        <a:lstStyle/>
                        <a:p>
                          <a:endParaRPr lang="zh-CN"/>
                        </a:p>
                      </a:txBody>
                      <a:tcPr>
                        <a:blipFill>
                          <a:blip r:embed="rId4"/>
                          <a:stretch>
                            <a:fillRect l="-78000" t="-108197" r="-297500" b="-424590"/>
                          </a:stretch>
                        </a:blipFill>
                      </a:tcPr>
                    </a:tc>
                    <a:tc>
                      <a:txBody>
                        <a:bodyPr/>
                        <a:lstStyle/>
                        <a:p>
                          <a:endParaRPr lang="zh-CN"/>
                        </a:p>
                      </a:txBody>
                      <a:tcPr>
                        <a:blipFill>
                          <a:blip r:embed="rId4"/>
                          <a:stretch>
                            <a:fillRect l="-247222" t="-108197" r="-313194" b="-424590"/>
                          </a:stretch>
                        </a:blipFill>
                      </a:tcPr>
                    </a:tc>
                    <a:tc>
                      <a:txBody>
                        <a:bodyPr/>
                        <a:lstStyle/>
                        <a:p>
                          <a:endParaRPr lang="zh-CN"/>
                        </a:p>
                      </a:txBody>
                      <a:tcPr>
                        <a:blipFill>
                          <a:blip r:embed="rId4"/>
                          <a:stretch>
                            <a:fillRect l="-427350" t="-108197" r="-285470" b="-424590"/>
                          </a:stretch>
                        </a:blipFill>
                      </a:tcPr>
                    </a:tc>
                    <a:tc>
                      <a:txBody>
                        <a:bodyPr/>
                        <a:lstStyle/>
                        <a:p>
                          <a:endParaRPr lang="zh-CN"/>
                        </a:p>
                      </a:txBody>
                      <a:tcPr>
                        <a:blipFill>
                          <a:blip r:embed="rId4"/>
                          <a:stretch>
                            <a:fillRect l="-335326" t="-108197" r="-81522" b="-424590"/>
                          </a:stretch>
                        </a:blipFill>
                      </a:tcPr>
                    </a:tc>
                    <a:tc>
                      <a:txBody>
                        <a:bodyPr/>
                        <a:lstStyle/>
                        <a:p>
                          <a:endParaRPr lang="zh-CN"/>
                        </a:p>
                      </a:txBody>
                      <a:tcPr>
                        <a:blipFill>
                          <a:blip r:embed="rId4"/>
                          <a:stretch>
                            <a:fillRect l="-548630" t="-108197" r="-2740" b="-424590"/>
                          </a:stretch>
                        </a:blipFill>
                      </a:tcPr>
                    </a:tc>
                    <a:extLst>
                      <a:ext uri="{0D108BD9-81ED-4DB2-BD59-A6C34878D82A}">
                        <a16:rowId xmlns:a16="http://schemas.microsoft.com/office/drawing/2014/main" val="4252596811"/>
                      </a:ext>
                    </a:extLst>
                  </a:tr>
                  <a:tr h="370840">
                    <a:tc>
                      <a:txBody>
                        <a:bodyPr/>
                        <a:lstStyle/>
                        <a:p>
                          <a:pPr algn="ctr"/>
                          <a:r>
                            <a:rPr lang="zh-CN" altLang="en-US" dirty="0"/>
                            <a:t>听众</a:t>
                          </a:r>
                          <a:r>
                            <a:rPr lang="en-US" altLang="zh-CN" dirty="0"/>
                            <a:t>2</a:t>
                          </a:r>
                          <a:endParaRPr lang="zh-CN" altLang="en-US" dirty="0"/>
                        </a:p>
                      </a:txBody>
                      <a:tcPr/>
                    </a:tc>
                    <a:tc>
                      <a:txBody>
                        <a:bodyPr/>
                        <a:lstStyle/>
                        <a:p>
                          <a:endParaRPr lang="zh-CN"/>
                        </a:p>
                      </a:txBody>
                      <a:tcPr>
                        <a:blipFill>
                          <a:blip r:embed="rId4"/>
                          <a:stretch>
                            <a:fillRect l="-78000" t="-208197" r="-297500" b="-324590"/>
                          </a:stretch>
                        </a:blipFill>
                      </a:tcPr>
                    </a:tc>
                    <a:tc>
                      <a:txBody>
                        <a:bodyPr/>
                        <a:lstStyle/>
                        <a:p>
                          <a:endParaRPr lang="zh-CN"/>
                        </a:p>
                      </a:txBody>
                      <a:tcPr>
                        <a:blipFill>
                          <a:blip r:embed="rId4"/>
                          <a:stretch>
                            <a:fillRect l="-247222" t="-208197" r="-313194" b="-324590"/>
                          </a:stretch>
                        </a:blipFill>
                      </a:tcPr>
                    </a:tc>
                    <a:tc>
                      <a:txBody>
                        <a:bodyPr/>
                        <a:lstStyle/>
                        <a:p>
                          <a:endParaRPr lang="zh-CN"/>
                        </a:p>
                      </a:txBody>
                      <a:tcPr>
                        <a:blipFill>
                          <a:blip r:embed="rId4"/>
                          <a:stretch>
                            <a:fillRect l="-427350" t="-208197" r="-285470" b="-324590"/>
                          </a:stretch>
                        </a:blipFill>
                      </a:tcPr>
                    </a:tc>
                    <a:tc>
                      <a:txBody>
                        <a:bodyPr/>
                        <a:lstStyle/>
                        <a:p>
                          <a:endParaRPr lang="zh-CN"/>
                        </a:p>
                      </a:txBody>
                      <a:tcPr>
                        <a:blipFill>
                          <a:blip r:embed="rId4"/>
                          <a:stretch>
                            <a:fillRect l="-335326" t="-208197" r="-81522" b="-324590"/>
                          </a:stretch>
                        </a:blipFill>
                      </a:tcPr>
                    </a:tc>
                    <a:tc>
                      <a:txBody>
                        <a:bodyPr/>
                        <a:lstStyle/>
                        <a:p>
                          <a:endParaRPr lang="zh-CN"/>
                        </a:p>
                      </a:txBody>
                      <a:tcPr>
                        <a:blipFill>
                          <a:blip r:embed="rId4"/>
                          <a:stretch>
                            <a:fillRect l="-548630" t="-208197" r="-2740" b="-324590"/>
                          </a:stretch>
                        </a:blipFill>
                      </a:tcPr>
                    </a:tc>
                    <a:extLst>
                      <a:ext uri="{0D108BD9-81ED-4DB2-BD59-A6C34878D82A}">
                        <a16:rowId xmlns:a16="http://schemas.microsoft.com/office/drawing/2014/main" val="2782720127"/>
                      </a:ext>
                    </a:extLst>
                  </a:tr>
                  <a:tr h="370840">
                    <a:tc>
                      <a:txBody>
                        <a:bodyPr/>
                        <a:lstStyle/>
                        <a:p>
                          <a:pPr algn="ctr"/>
                          <a:r>
                            <a:rPr lang="zh-CN" altLang="en-US" dirty="0"/>
                            <a:t>听众</a:t>
                          </a:r>
                          <a:r>
                            <a:rPr lang="en-US" altLang="zh-CN" dirty="0"/>
                            <a:t>3</a:t>
                          </a:r>
                          <a:endParaRPr lang="zh-CN" altLang="en-US" dirty="0"/>
                        </a:p>
                      </a:txBody>
                      <a:tcPr/>
                    </a:tc>
                    <a:tc>
                      <a:txBody>
                        <a:bodyPr/>
                        <a:lstStyle/>
                        <a:p>
                          <a:endParaRPr lang="zh-CN"/>
                        </a:p>
                      </a:txBody>
                      <a:tcPr>
                        <a:blipFill>
                          <a:blip r:embed="rId4"/>
                          <a:stretch>
                            <a:fillRect l="-78000" t="-308197" r="-297500" b="-224590"/>
                          </a:stretch>
                        </a:blipFill>
                      </a:tcPr>
                    </a:tc>
                    <a:tc>
                      <a:txBody>
                        <a:bodyPr/>
                        <a:lstStyle/>
                        <a:p>
                          <a:endParaRPr lang="zh-CN"/>
                        </a:p>
                      </a:txBody>
                      <a:tcPr>
                        <a:blipFill>
                          <a:blip r:embed="rId4"/>
                          <a:stretch>
                            <a:fillRect l="-247222" t="-308197" r="-313194" b="-224590"/>
                          </a:stretch>
                        </a:blipFill>
                      </a:tcPr>
                    </a:tc>
                    <a:tc>
                      <a:txBody>
                        <a:bodyPr/>
                        <a:lstStyle/>
                        <a:p>
                          <a:endParaRPr lang="zh-CN"/>
                        </a:p>
                      </a:txBody>
                      <a:tcPr>
                        <a:blipFill>
                          <a:blip r:embed="rId4"/>
                          <a:stretch>
                            <a:fillRect l="-427350" t="-308197" r="-285470" b="-224590"/>
                          </a:stretch>
                        </a:blipFill>
                      </a:tcPr>
                    </a:tc>
                    <a:tc>
                      <a:txBody>
                        <a:bodyPr/>
                        <a:lstStyle/>
                        <a:p>
                          <a:endParaRPr lang="zh-CN"/>
                        </a:p>
                      </a:txBody>
                      <a:tcPr>
                        <a:blipFill>
                          <a:blip r:embed="rId4"/>
                          <a:stretch>
                            <a:fillRect l="-335326" t="-308197" r="-81522" b="-224590"/>
                          </a:stretch>
                        </a:blipFill>
                      </a:tcPr>
                    </a:tc>
                    <a:tc>
                      <a:txBody>
                        <a:bodyPr/>
                        <a:lstStyle/>
                        <a:p>
                          <a:endParaRPr lang="zh-CN"/>
                        </a:p>
                      </a:txBody>
                      <a:tcPr>
                        <a:blipFill>
                          <a:blip r:embed="rId4"/>
                          <a:stretch>
                            <a:fillRect l="-548630" t="-308197" r="-2740" b="-224590"/>
                          </a:stretch>
                        </a:blipFill>
                      </a:tcPr>
                    </a:tc>
                    <a:extLst>
                      <a:ext uri="{0D108BD9-81ED-4DB2-BD59-A6C34878D82A}">
                        <a16:rowId xmlns:a16="http://schemas.microsoft.com/office/drawing/2014/main" val="2175302595"/>
                      </a:ext>
                    </a:extLst>
                  </a:tr>
                  <a:tr h="370840">
                    <a:tc>
                      <a:txBody>
                        <a:bodyPr/>
                        <a:lstStyle/>
                        <a:p>
                          <a:pPr algn="ctr"/>
                          <a:r>
                            <a:rPr lang="zh-CN" altLang="en-US" dirty="0"/>
                            <a:t>听众</a:t>
                          </a:r>
                          <a:r>
                            <a:rPr lang="en-US" altLang="zh-CN" dirty="0"/>
                            <a:t>4</a:t>
                          </a:r>
                          <a:endParaRPr lang="zh-CN" altLang="en-US" dirty="0"/>
                        </a:p>
                      </a:txBody>
                      <a:tcPr/>
                    </a:tc>
                    <a:tc>
                      <a:txBody>
                        <a:bodyPr/>
                        <a:lstStyle/>
                        <a:p>
                          <a:endParaRPr lang="zh-CN"/>
                        </a:p>
                      </a:txBody>
                      <a:tcPr>
                        <a:blipFill>
                          <a:blip r:embed="rId4"/>
                          <a:stretch>
                            <a:fillRect l="-78000" t="-408197" r="-297500" b="-124590"/>
                          </a:stretch>
                        </a:blipFill>
                      </a:tcPr>
                    </a:tc>
                    <a:tc>
                      <a:txBody>
                        <a:bodyPr/>
                        <a:lstStyle/>
                        <a:p>
                          <a:endParaRPr lang="zh-CN"/>
                        </a:p>
                      </a:txBody>
                      <a:tcPr>
                        <a:blipFill>
                          <a:blip r:embed="rId4"/>
                          <a:stretch>
                            <a:fillRect l="-247222" t="-408197" r="-313194" b="-124590"/>
                          </a:stretch>
                        </a:blipFill>
                      </a:tcPr>
                    </a:tc>
                    <a:tc>
                      <a:txBody>
                        <a:bodyPr/>
                        <a:lstStyle/>
                        <a:p>
                          <a:endParaRPr lang="zh-CN"/>
                        </a:p>
                      </a:txBody>
                      <a:tcPr>
                        <a:blipFill>
                          <a:blip r:embed="rId4"/>
                          <a:stretch>
                            <a:fillRect l="-427350" t="-408197" r="-285470" b="-124590"/>
                          </a:stretch>
                        </a:blipFill>
                      </a:tcPr>
                    </a:tc>
                    <a:tc>
                      <a:txBody>
                        <a:bodyPr/>
                        <a:lstStyle/>
                        <a:p>
                          <a:endParaRPr lang="zh-CN"/>
                        </a:p>
                      </a:txBody>
                      <a:tcPr>
                        <a:blipFill>
                          <a:blip r:embed="rId4"/>
                          <a:stretch>
                            <a:fillRect l="-335326" t="-408197" r="-81522" b="-124590"/>
                          </a:stretch>
                        </a:blipFill>
                      </a:tcPr>
                    </a:tc>
                    <a:tc>
                      <a:txBody>
                        <a:bodyPr/>
                        <a:lstStyle/>
                        <a:p>
                          <a:endParaRPr lang="zh-CN"/>
                        </a:p>
                      </a:txBody>
                      <a:tcPr>
                        <a:blipFill>
                          <a:blip r:embed="rId4"/>
                          <a:stretch>
                            <a:fillRect l="-548630" t="-408197" r="-2740" b="-124590"/>
                          </a:stretch>
                        </a:blipFill>
                      </a:tcPr>
                    </a:tc>
                    <a:extLst>
                      <a:ext uri="{0D108BD9-81ED-4DB2-BD59-A6C34878D82A}">
                        <a16:rowId xmlns:a16="http://schemas.microsoft.com/office/drawing/2014/main" val="440673828"/>
                      </a:ext>
                    </a:extLst>
                  </a:tr>
                  <a:tr h="370840">
                    <a:tc>
                      <a:txBody>
                        <a:bodyPr/>
                        <a:lstStyle/>
                        <a:p>
                          <a:pPr algn="ctr"/>
                          <a:r>
                            <a:rPr lang="zh-CN" altLang="en-US" dirty="0"/>
                            <a:t>听众</a:t>
                          </a:r>
                          <a:r>
                            <a:rPr lang="en-US" altLang="zh-CN" dirty="0"/>
                            <a:t>5</a:t>
                          </a:r>
                          <a:endParaRPr lang="zh-CN" altLang="en-US" dirty="0"/>
                        </a:p>
                      </a:txBody>
                      <a:tcPr/>
                    </a:tc>
                    <a:tc>
                      <a:txBody>
                        <a:bodyPr/>
                        <a:lstStyle/>
                        <a:p>
                          <a:endParaRPr lang="zh-CN"/>
                        </a:p>
                      </a:txBody>
                      <a:tcPr>
                        <a:blipFill>
                          <a:blip r:embed="rId4"/>
                          <a:stretch>
                            <a:fillRect l="-78000" t="-508197" r="-297500" b="-24590"/>
                          </a:stretch>
                        </a:blipFill>
                      </a:tcPr>
                    </a:tc>
                    <a:tc>
                      <a:txBody>
                        <a:bodyPr/>
                        <a:lstStyle/>
                        <a:p>
                          <a:endParaRPr lang="zh-CN"/>
                        </a:p>
                      </a:txBody>
                      <a:tcPr>
                        <a:blipFill>
                          <a:blip r:embed="rId4"/>
                          <a:stretch>
                            <a:fillRect l="-247222" t="-508197" r="-313194" b="-24590"/>
                          </a:stretch>
                        </a:blipFill>
                      </a:tcPr>
                    </a:tc>
                    <a:tc>
                      <a:txBody>
                        <a:bodyPr/>
                        <a:lstStyle/>
                        <a:p>
                          <a:endParaRPr lang="zh-CN"/>
                        </a:p>
                      </a:txBody>
                      <a:tcPr>
                        <a:blipFill>
                          <a:blip r:embed="rId4"/>
                          <a:stretch>
                            <a:fillRect l="-427350" t="-508197" r="-285470" b="-24590"/>
                          </a:stretch>
                        </a:blipFill>
                      </a:tcPr>
                    </a:tc>
                    <a:tc>
                      <a:txBody>
                        <a:bodyPr/>
                        <a:lstStyle/>
                        <a:p>
                          <a:endParaRPr lang="zh-CN"/>
                        </a:p>
                      </a:txBody>
                      <a:tcPr>
                        <a:blipFill>
                          <a:blip r:embed="rId4"/>
                          <a:stretch>
                            <a:fillRect l="-335326" t="-508197" r="-81522" b="-24590"/>
                          </a:stretch>
                        </a:blipFill>
                      </a:tcPr>
                    </a:tc>
                    <a:tc>
                      <a:txBody>
                        <a:bodyPr/>
                        <a:lstStyle/>
                        <a:p>
                          <a:endParaRPr lang="zh-CN"/>
                        </a:p>
                      </a:txBody>
                      <a:tcPr>
                        <a:blipFill>
                          <a:blip r:embed="rId4"/>
                          <a:stretch>
                            <a:fillRect l="-548630" t="-508197" r="-2740" b="-24590"/>
                          </a:stretch>
                        </a:blipFill>
                      </a:tcPr>
                    </a:tc>
                    <a:extLst>
                      <a:ext uri="{0D108BD9-81ED-4DB2-BD59-A6C34878D82A}">
                        <a16:rowId xmlns:a16="http://schemas.microsoft.com/office/drawing/2014/main" val="2729096461"/>
                      </a:ext>
                    </a:extLst>
                  </a:tr>
                </a:tbl>
              </a:graphicData>
            </a:graphic>
          </p:graphicFrame>
        </mc:Fallback>
      </mc:AlternateContent>
      <p:sp>
        <p:nvSpPr>
          <p:cNvPr id="12" name="矩形 11">
            <a:extLst>
              <a:ext uri="{FF2B5EF4-FFF2-40B4-BE49-F238E27FC236}">
                <a16:creationId xmlns:a16="http://schemas.microsoft.com/office/drawing/2014/main" id="{986CD2A3-A8B4-4865-835C-F8E4C44200E4}"/>
              </a:ext>
            </a:extLst>
          </p:cNvPr>
          <p:cNvSpPr/>
          <p:nvPr/>
        </p:nvSpPr>
        <p:spPr>
          <a:xfrm>
            <a:off x="886803" y="3432256"/>
            <a:ext cx="4415434" cy="338554"/>
          </a:xfrm>
          <a:prstGeom prst="rect">
            <a:avLst/>
          </a:prstGeom>
        </p:spPr>
        <p:txBody>
          <a:bodyPr wrap="square">
            <a:spAutoFit/>
          </a:bodyPr>
          <a:lstStyle/>
          <a:p>
            <a:pPr algn="ctr"/>
            <a:r>
              <a:rPr lang="en-US" altLang="zh-CN" sz="1600" dirty="0"/>
              <a:t>Table2</a:t>
            </a:r>
            <a:r>
              <a:rPr lang="zh-CN" altLang="en-US" sz="1600" dirty="0"/>
              <a:t>：矩阵</a:t>
            </a:r>
            <a:r>
              <a:rPr lang="en-US" altLang="zh-CN" sz="1600" dirty="0"/>
              <a:t>X</a:t>
            </a:r>
            <a:endParaRPr lang="zh-CN" altLang="en-US" sz="1600" dirty="0"/>
          </a:p>
        </p:txBody>
      </p:sp>
      <p:sp>
        <p:nvSpPr>
          <p:cNvPr id="13" name="矩形 12">
            <a:extLst>
              <a:ext uri="{FF2B5EF4-FFF2-40B4-BE49-F238E27FC236}">
                <a16:creationId xmlns:a16="http://schemas.microsoft.com/office/drawing/2014/main" id="{9D33AAEC-5098-4F52-9081-40349993E08A}"/>
              </a:ext>
            </a:extLst>
          </p:cNvPr>
          <p:cNvSpPr/>
          <p:nvPr/>
        </p:nvSpPr>
        <p:spPr>
          <a:xfrm>
            <a:off x="6237480" y="3432256"/>
            <a:ext cx="4415434" cy="338554"/>
          </a:xfrm>
          <a:prstGeom prst="rect">
            <a:avLst/>
          </a:prstGeom>
        </p:spPr>
        <p:txBody>
          <a:bodyPr wrap="square">
            <a:spAutoFit/>
          </a:bodyPr>
          <a:lstStyle/>
          <a:p>
            <a:pPr algn="ctr"/>
            <a:r>
              <a:rPr lang="en-US" altLang="zh-CN" sz="1600" dirty="0"/>
              <a:t>Table3</a:t>
            </a:r>
            <a:r>
              <a:rPr lang="zh-CN" altLang="en-US" sz="1600" dirty="0"/>
              <a:t>：矩阵</a:t>
            </a:r>
            <a:r>
              <a:rPr lang="en-US" altLang="zh-CN" sz="1600" dirty="0"/>
              <a:t>Y</a:t>
            </a:r>
            <a:endParaRPr lang="zh-CN" altLang="en-US" sz="1600" dirty="0"/>
          </a:p>
        </p:txBody>
      </p:sp>
      <p:sp>
        <p:nvSpPr>
          <p:cNvPr id="8" name="矩形 7">
            <a:extLst>
              <a:ext uri="{FF2B5EF4-FFF2-40B4-BE49-F238E27FC236}">
                <a16:creationId xmlns:a16="http://schemas.microsoft.com/office/drawing/2014/main" id="{608A6FD8-D348-4C56-9F7D-2748FDE75323}"/>
              </a:ext>
            </a:extLst>
          </p:cNvPr>
          <p:cNvSpPr/>
          <p:nvPr/>
        </p:nvSpPr>
        <p:spPr>
          <a:xfrm>
            <a:off x="7019880" y="2865276"/>
            <a:ext cx="3633034" cy="369332"/>
          </a:xfrm>
          <a:prstGeom prst="rect">
            <a:avLst/>
          </a:prstGeom>
          <a:noFill/>
        </p:spPr>
        <p:txBody>
          <a:bodyPr wrap="square">
            <a:spAutoFit/>
          </a:bodyPr>
          <a:lstStyle/>
          <a:p>
            <a:pPr algn="ctr"/>
            <a:r>
              <a:rPr lang="en-US" altLang="zh-CN" dirty="0">
                <a:solidFill>
                  <a:schemeClr val="accent1">
                    <a:lumMod val="50000"/>
                  </a:schemeClr>
                </a:solidFill>
              </a:rPr>
              <a:t>x</a:t>
            </a:r>
            <a:r>
              <a:rPr lang="zh-CN" altLang="en-US" dirty="0">
                <a:solidFill>
                  <a:schemeClr val="accent1">
                    <a:lumMod val="50000"/>
                  </a:schemeClr>
                </a:solidFill>
              </a:rPr>
              <a:t>列</a:t>
            </a:r>
            <a:r>
              <a:rPr lang="en-US" altLang="zh-CN" dirty="0">
                <a:solidFill>
                  <a:schemeClr val="accent1">
                    <a:lumMod val="50000"/>
                  </a:schemeClr>
                </a:solidFill>
              </a:rPr>
              <a:t>&amp;Y</a:t>
            </a:r>
            <a:r>
              <a:rPr lang="zh-CN" altLang="en-US" dirty="0">
                <a:solidFill>
                  <a:schemeClr val="accent1">
                    <a:lumMod val="50000"/>
                  </a:schemeClr>
                </a:solidFill>
              </a:rPr>
              <a:t>横表示：称为</a:t>
            </a:r>
            <a:r>
              <a:rPr lang="en-US" altLang="zh-CN" dirty="0">
                <a:solidFill>
                  <a:schemeClr val="accent1">
                    <a:lumMod val="50000"/>
                  </a:schemeClr>
                </a:solidFill>
              </a:rPr>
              <a:t>ALS</a:t>
            </a:r>
            <a:r>
              <a:rPr lang="zh-CN" altLang="en-US" dirty="0">
                <a:solidFill>
                  <a:schemeClr val="accent1">
                    <a:lumMod val="50000"/>
                  </a:schemeClr>
                </a:solidFill>
              </a:rPr>
              <a:t>中的因子</a:t>
            </a:r>
          </a:p>
        </p:txBody>
      </p:sp>
    </p:spTree>
    <p:extLst>
      <p:ext uri="{BB962C8B-B14F-4D97-AF65-F5344CB8AC3E}">
        <p14:creationId xmlns:p14="http://schemas.microsoft.com/office/powerpoint/2010/main" val="187174744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19" name="文本框 6"/>
          <p:cNvSpPr txBox="1"/>
          <p:nvPr/>
        </p:nvSpPr>
        <p:spPr>
          <a:xfrm>
            <a:off x="536753" y="1150321"/>
            <a:ext cx="3549370" cy="430887"/>
          </a:xfrm>
          <a:prstGeom prst="rect">
            <a:avLst/>
          </a:prstGeom>
          <a:noFill/>
        </p:spPr>
        <p:txBody>
          <a:bodyPr wrap="none" rtlCol="0">
            <a:spAutoFit/>
          </a:bodyPr>
          <a:lstStyle/>
          <a:p>
            <a:pPr marL="342900" indent="-342900">
              <a:buFont typeface="Wingdings" panose="05000000000000000000" pitchFamily="2" charset="2"/>
              <a:buChar char="u"/>
            </a:pPr>
            <a:r>
              <a:rPr lang="zh-CN" altLang="zh-CN" sz="2200" b="1" dirty="0"/>
              <a:t>基于</a:t>
            </a:r>
            <a:r>
              <a:rPr lang="en-US" altLang="zh-CN" sz="2200" b="1" dirty="0"/>
              <a:t>ALS</a:t>
            </a:r>
            <a:r>
              <a:rPr lang="zh-CN" altLang="zh-CN" sz="2200" b="1" dirty="0"/>
              <a:t>的矩阵分解算法</a:t>
            </a:r>
          </a:p>
        </p:txBody>
      </p:sp>
      <p:sp>
        <p:nvSpPr>
          <p:cNvPr id="23" name="文本框 6">
            <a:extLst>
              <a:ext uri="{FF2B5EF4-FFF2-40B4-BE49-F238E27FC236}">
                <a16:creationId xmlns:a16="http://schemas.microsoft.com/office/drawing/2014/main" id="{B290DF6D-8A7A-493A-9605-6EEE86AC1460}"/>
              </a:ext>
            </a:extLst>
          </p:cNvPr>
          <p:cNvSpPr txBox="1"/>
          <p:nvPr/>
        </p:nvSpPr>
        <p:spPr>
          <a:xfrm>
            <a:off x="1053829" y="1736770"/>
            <a:ext cx="2467342"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t>算法实例（</a:t>
            </a:r>
            <a:r>
              <a:rPr lang="en-US" altLang="zh-CN" sz="2000" dirty="0"/>
              <a:t>3/3</a:t>
            </a:r>
            <a:r>
              <a:rPr lang="zh-CN" altLang="en-US" sz="2000" dirty="0"/>
              <a:t>）</a:t>
            </a:r>
            <a:endParaRPr lang="zh-CN" altLang="zh-CN" sz="2000" dirty="0"/>
          </a:p>
        </p:txBody>
      </p:sp>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A77B8296-5FAE-4FE4-A178-919389AB835B}"/>
                  </a:ext>
                </a:extLst>
              </p:cNvPr>
              <p:cNvGraphicFramePr>
                <a:graphicFrameLocks noGrp="1"/>
              </p:cNvGraphicFramePr>
              <p:nvPr/>
            </p:nvGraphicFramePr>
            <p:xfrm>
              <a:off x="771912" y="3842777"/>
              <a:ext cx="4530325" cy="2225040"/>
            </p:xfrm>
            <a:graphic>
              <a:graphicData uri="http://schemas.openxmlformats.org/drawingml/2006/table">
                <a:tbl>
                  <a:tblPr firstRow="1" bandRow="1">
                    <a:tableStyleId>{00A15C55-8517-42AA-B614-E9B94910E393}</a:tableStyleId>
                  </a:tblPr>
                  <a:tblGrid>
                    <a:gridCol w="1141483">
                      <a:extLst>
                        <a:ext uri="{9D8B030D-6E8A-4147-A177-3AD203B41FA5}">
                          <a16:colId xmlns:a16="http://schemas.microsoft.com/office/drawing/2014/main" val="719421091"/>
                        </a:ext>
                      </a:extLst>
                    </a:gridCol>
                    <a:gridCol w="947854">
                      <a:extLst>
                        <a:ext uri="{9D8B030D-6E8A-4147-A177-3AD203B41FA5}">
                          <a16:colId xmlns:a16="http://schemas.microsoft.com/office/drawing/2014/main" val="41934440"/>
                        </a:ext>
                      </a:extLst>
                    </a:gridCol>
                    <a:gridCol w="1225505">
                      <a:extLst>
                        <a:ext uri="{9D8B030D-6E8A-4147-A177-3AD203B41FA5}">
                          <a16:colId xmlns:a16="http://schemas.microsoft.com/office/drawing/2014/main" val="889111790"/>
                        </a:ext>
                      </a:extLst>
                    </a:gridCol>
                    <a:gridCol w="1215483">
                      <a:extLst>
                        <a:ext uri="{9D8B030D-6E8A-4147-A177-3AD203B41FA5}">
                          <a16:colId xmlns:a16="http://schemas.microsoft.com/office/drawing/2014/main" val="3046671806"/>
                        </a:ext>
                      </a:extLst>
                    </a:gridCol>
                  </a:tblGrid>
                  <a:tr h="370840">
                    <a:tc>
                      <a:txBody>
                        <a:bodyPr/>
                        <a:lstStyle/>
                        <a:p>
                          <a:pPr algn="ctr"/>
                          <a:endParaRPr lang="zh-CN" altLang="en-US" dirty="0"/>
                        </a:p>
                      </a:txBody>
                      <a:tcPr/>
                    </a:tc>
                    <a:tc>
                      <a:txBody>
                        <a:bodyPr/>
                        <a:lstStyle/>
                        <a:p>
                          <a:pPr algn="ctr"/>
                          <a:r>
                            <a:rPr lang="zh-CN" altLang="en-US" dirty="0"/>
                            <a:t>性格</a:t>
                          </a:r>
                        </a:p>
                      </a:txBody>
                      <a:tcPr/>
                    </a:tc>
                    <a:tc>
                      <a:txBody>
                        <a:bodyPr/>
                        <a:lstStyle/>
                        <a:p>
                          <a:pPr algn="ctr"/>
                          <a:r>
                            <a:rPr lang="zh-CN" altLang="en-US" dirty="0"/>
                            <a:t>教育程度</a:t>
                          </a:r>
                        </a:p>
                      </a:txBody>
                      <a:tcPr/>
                    </a:tc>
                    <a:tc>
                      <a:txBody>
                        <a:bodyPr/>
                        <a:lstStyle/>
                        <a:p>
                          <a:pPr algn="ctr"/>
                          <a:r>
                            <a:rPr lang="zh-CN" altLang="en-US" dirty="0"/>
                            <a:t>兴趣爱好</a:t>
                          </a:r>
                        </a:p>
                      </a:txBody>
                      <a:tcPr/>
                    </a:tc>
                    <a:extLst>
                      <a:ext uri="{0D108BD9-81ED-4DB2-BD59-A6C34878D82A}">
                        <a16:rowId xmlns:a16="http://schemas.microsoft.com/office/drawing/2014/main" val="2241231918"/>
                      </a:ext>
                    </a:extLst>
                  </a:tr>
                  <a:tr h="370840">
                    <a:tc>
                      <a:txBody>
                        <a:bodyPr/>
                        <a:lstStyle/>
                        <a:p>
                          <a:pPr algn="ctr"/>
                          <a:r>
                            <a:rPr lang="zh-CN" altLang="en-US" dirty="0"/>
                            <a:t>听众</a:t>
                          </a:r>
                          <a:r>
                            <a:rPr lang="en-US" altLang="zh-CN" dirty="0"/>
                            <a:t>1</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11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1</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1</m:t>
                                    </m:r>
                                    <m:r>
                                      <a:rPr lang="en-US" altLang="zh-CN" smtClean="0"/>
                                      <m:t>3</m:t>
                                    </m:r>
                                  </m:sub>
                                </m:sSub>
                              </m:oMath>
                            </m:oMathPara>
                          </a14:m>
                          <a:endParaRPr lang="zh-CN" altLang="en-US" dirty="0"/>
                        </a:p>
                      </a:txBody>
                      <a:tcPr/>
                    </a:tc>
                    <a:extLst>
                      <a:ext uri="{0D108BD9-81ED-4DB2-BD59-A6C34878D82A}">
                        <a16:rowId xmlns:a16="http://schemas.microsoft.com/office/drawing/2014/main" val="4252596811"/>
                      </a:ext>
                    </a:extLst>
                  </a:tr>
                  <a:tr h="370840">
                    <a:tc>
                      <a:txBody>
                        <a:bodyPr/>
                        <a:lstStyle/>
                        <a:p>
                          <a:pPr algn="ctr"/>
                          <a:r>
                            <a:rPr lang="zh-CN" altLang="en-US" dirty="0"/>
                            <a:t>听众</a:t>
                          </a:r>
                          <a:r>
                            <a:rPr lang="en-US" altLang="zh-CN" dirty="0"/>
                            <a:t>2</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2</m:t>
                                    </m:r>
                                    <m:r>
                                      <a:rPr lang="en-US" altLang="zh-CN" smtClean="0"/>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2</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2</m:t>
                                    </m:r>
                                    <m:r>
                                      <a:rPr lang="en-US" altLang="zh-CN" smtClean="0"/>
                                      <m:t>3</m:t>
                                    </m:r>
                                  </m:sub>
                                </m:sSub>
                              </m:oMath>
                            </m:oMathPara>
                          </a14:m>
                          <a:endParaRPr lang="zh-CN" altLang="en-US" dirty="0"/>
                        </a:p>
                      </a:txBody>
                      <a:tcPr/>
                    </a:tc>
                    <a:extLst>
                      <a:ext uri="{0D108BD9-81ED-4DB2-BD59-A6C34878D82A}">
                        <a16:rowId xmlns:a16="http://schemas.microsoft.com/office/drawing/2014/main" val="2782720127"/>
                      </a:ext>
                    </a:extLst>
                  </a:tr>
                  <a:tr h="370840">
                    <a:tc>
                      <a:txBody>
                        <a:bodyPr/>
                        <a:lstStyle/>
                        <a:p>
                          <a:pPr algn="ctr"/>
                          <a:r>
                            <a:rPr lang="zh-CN" altLang="en-US" dirty="0"/>
                            <a:t>听众</a:t>
                          </a:r>
                          <a:r>
                            <a:rPr lang="en-US" altLang="zh-CN" dirty="0"/>
                            <a:t>3</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3</m:t>
                                    </m:r>
                                    <m:r>
                                      <a:rPr lang="en-US" altLang="zh-CN" smtClean="0"/>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3</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3</m:t>
                                    </m:r>
                                    <m:r>
                                      <a:rPr lang="en-US" altLang="zh-CN" smtClean="0"/>
                                      <m:t>3</m:t>
                                    </m:r>
                                  </m:sub>
                                </m:sSub>
                              </m:oMath>
                            </m:oMathPara>
                          </a14:m>
                          <a:endParaRPr lang="zh-CN" altLang="en-US" dirty="0"/>
                        </a:p>
                      </a:txBody>
                      <a:tcPr/>
                    </a:tc>
                    <a:extLst>
                      <a:ext uri="{0D108BD9-81ED-4DB2-BD59-A6C34878D82A}">
                        <a16:rowId xmlns:a16="http://schemas.microsoft.com/office/drawing/2014/main" val="2175302595"/>
                      </a:ext>
                    </a:extLst>
                  </a:tr>
                  <a:tr h="370840">
                    <a:tc>
                      <a:txBody>
                        <a:bodyPr/>
                        <a:lstStyle/>
                        <a:p>
                          <a:pPr algn="ctr"/>
                          <a:r>
                            <a:rPr lang="zh-CN" altLang="en-US" dirty="0"/>
                            <a:t>听众</a:t>
                          </a:r>
                          <a:r>
                            <a:rPr lang="en-US" altLang="zh-CN" dirty="0"/>
                            <a:t>4</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4</m:t>
                                    </m:r>
                                    <m:r>
                                      <a:rPr lang="en-US" altLang="zh-CN" smtClean="0"/>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4</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4</m:t>
                                    </m:r>
                                    <m:r>
                                      <a:rPr lang="en-US" altLang="zh-CN" smtClean="0"/>
                                      <m:t>3</m:t>
                                    </m:r>
                                  </m:sub>
                                </m:sSub>
                              </m:oMath>
                            </m:oMathPara>
                          </a14:m>
                          <a:endParaRPr lang="zh-CN" altLang="en-US" dirty="0"/>
                        </a:p>
                      </a:txBody>
                      <a:tcPr/>
                    </a:tc>
                    <a:extLst>
                      <a:ext uri="{0D108BD9-81ED-4DB2-BD59-A6C34878D82A}">
                        <a16:rowId xmlns:a16="http://schemas.microsoft.com/office/drawing/2014/main" val="440673828"/>
                      </a:ext>
                    </a:extLst>
                  </a:tr>
                  <a:tr h="370840">
                    <a:tc>
                      <a:txBody>
                        <a:bodyPr/>
                        <a:lstStyle/>
                        <a:p>
                          <a:pPr algn="ctr"/>
                          <a:r>
                            <a:rPr lang="zh-CN" altLang="en-US" dirty="0"/>
                            <a:t>听众</a:t>
                          </a:r>
                          <a:r>
                            <a:rPr lang="en-US" altLang="zh-CN" dirty="0"/>
                            <a:t>5</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5</m:t>
                                    </m:r>
                                    <m:r>
                                      <a:rPr lang="en-US" altLang="zh-CN" smtClean="0"/>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5</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a:rPr lang="en-US" altLang="zh-CN" smtClean="0"/>
                                      <m:t>𝑋</m:t>
                                    </m:r>
                                  </m:e>
                                  <m:sub>
                                    <m:r>
                                      <a:rPr lang="en-US" altLang="zh-CN" smtClean="0"/>
                                      <m:t>5</m:t>
                                    </m:r>
                                    <m:r>
                                      <a:rPr lang="en-US" altLang="zh-CN" smtClean="0"/>
                                      <m:t>3</m:t>
                                    </m:r>
                                  </m:sub>
                                </m:sSub>
                              </m:oMath>
                            </m:oMathPara>
                          </a14:m>
                          <a:endParaRPr lang="zh-CN" altLang="en-US" dirty="0"/>
                        </a:p>
                      </a:txBody>
                      <a:tcPr/>
                    </a:tc>
                    <a:extLst>
                      <a:ext uri="{0D108BD9-81ED-4DB2-BD59-A6C34878D82A}">
                        <a16:rowId xmlns:a16="http://schemas.microsoft.com/office/drawing/2014/main" val="2729096461"/>
                      </a:ext>
                    </a:extLst>
                  </a:tr>
                </a:tbl>
              </a:graphicData>
            </a:graphic>
          </p:graphicFrame>
        </mc:Choice>
        <mc:Fallback>
          <p:graphicFrame>
            <p:nvGraphicFramePr>
              <p:cNvPr id="7" name="表格 6">
                <a:extLst>
                  <a:ext uri="{FF2B5EF4-FFF2-40B4-BE49-F238E27FC236}">
                    <a16:creationId xmlns:a16="http://schemas.microsoft.com/office/drawing/2014/main" id="{A77B8296-5FAE-4FE4-A178-919389AB835B}"/>
                  </a:ext>
                </a:extLst>
              </p:cNvPr>
              <p:cNvGraphicFramePr>
                <a:graphicFrameLocks noGrp="1"/>
              </p:cNvGraphicFramePr>
              <p:nvPr/>
            </p:nvGraphicFramePr>
            <p:xfrm>
              <a:off x="771912" y="3842777"/>
              <a:ext cx="4530325" cy="2225040"/>
            </p:xfrm>
            <a:graphic>
              <a:graphicData uri="http://schemas.openxmlformats.org/drawingml/2006/table">
                <a:tbl>
                  <a:tblPr firstRow="1" bandRow="1">
                    <a:tableStyleId>{00A15C55-8517-42AA-B614-E9B94910E393}</a:tableStyleId>
                  </a:tblPr>
                  <a:tblGrid>
                    <a:gridCol w="1141483">
                      <a:extLst>
                        <a:ext uri="{9D8B030D-6E8A-4147-A177-3AD203B41FA5}">
                          <a16:colId xmlns:a16="http://schemas.microsoft.com/office/drawing/2014/main" val="719421091"/>
                        </a:ext>
                      </a:extLst>
                    </a:gridCol>
                    <a:gridCol w="947854">
                      <a:extLst>
                        <a:ext uri="{9D8B030D-6E8A-4147-A177-3AD203B41FA5}">
                          <a16:colId xmlns:a16="http://schemas.microsoft.com/office/drawing/2014/main" val="41934440"/>
                        </a:ext>
                      </a:extLst>
                    </a:gridCol>
                    <a:gridCol w="1225505">
                      <a:extLst>
                        <a:ext uri="{9D8B030D-6E8A-4147-A177-3AD203B41FA5}">
                          <a16:colId xmlns:a16="http://schemas.microsoft.com/office/drawing/2014/main" val="889111790"/>
                        </a:ext>
                      </a:extLst>
                    </a:gridCol>
                    <a:gridCol w="1215483">
                      <a:extLst>
                        <a:ext uri="{9D8B030D-6E8A-4147-A177-3AD203B41FA5}">
                          <a16:colId xmlns:a16="http://schemas.microsoft.com/office/drawing/2014/main" val="3046671806"/>
                        </a:ext>
                      </a:extLst>
                    </a:gridCol>
                  </a:tblGrid>
                  <a:tr h="370840">
                    <a:tc>
                      <a:txBody>
                        <a:bodyPr/>
                        <a:lstStyle/>
                        <a:p>
                          <a:pPr algn="ctr"/>
                          <a:endParaRPr lang="zh-CN" altLang="en-US" dirty="0"/>
                        </a:p>
                      </a:txBody>
                      <a:tcPr/>
                    </a:tc>
                    <a:tc>
                      <a:txBody>
                        <a:bodyPr/>
                        <a:lstStyle/>
                        <a:p>
                          <a:pPr algn="ctr"/>
                          <a:r>
                            <a:rPr lang="zh-CN" altLang="en-US" dirty="0"/>
                            <a:t>性格</a:t>
                          </a:r>
                        </a:p>
                      </a:txBody>
                      <a:tcPr/>
                    </a:tc>
                    <a:tc>
                      <a:txBody>
                        <a:bodyPr/>
                        <a:lstStyle/>
                        <a:p>
                          <a:pPr algn="ctr"/>
                          <a:r>
                            <a:rPr lang="zh-CN" altLang="en-US" dirty="0"/>
                            <a:t>教育程度</a:t>
                          </a:r>
                        </a:p>
                      </a:txBody>
                      <a:tcPr/>
                    </a:tc>
                    <a:tc>
                      <a:txBody>
                        <a:bodyPr/>
                        <a:lstStyle/>
                        <a:p>
                          <a:pPr algn="ctr"/>
                          <a:r>
                            <a:rPr lang="zh-CN" altLang="en-US" dirty="0"/>
                            <a:t>兴趣爱好</a:t>
                          </a:r>
                        </a:p>
                      </a:txBody>
                      <a:tcPr/>
                    </a:tc>
                    <a:extLst>
                      <a:ext uri="{0D108BD9-81ED-4DB2-BD59-A6C34878D82A}">
                        <a16:rowId xmlns:a16="http://schemas.microsoft.com/office/drawing/2014/main" val="2241231918"/>
                      </a:ext>
                    </a:extLst>
                  </a:tr>
                  <a:tr h="370840">
                    <a:tc>
                      <a:txBody>
                        <a:bodyPr/>
                        <a:lstStyle/>
                        <a:p>
                          <a:pPr algn="ctr"/>
                          <a:r>
                            <a:rPr lang="zh-CN" altLang="en-US" dirty="0"/>
                            <a:t>听众</a:t>
                          </a:r>
                          <a:r>
                            <a:rPr lang="en-US" altLang="zh-CN" dirty="0"/>
                            <a:t>1</a:t>
                          </a:r>
                          <a:endParaRPr lang="zh-CN" altLang="en-US" dirty="0"/>
                        </a:p>
                      </a:txBody>
                      <a:tcPr/>
                    </a:tc>
                    <a:tc>
                      <a:txBody>
                        <a:bodyPr/>
                        <a:lstStyle/>
                        <a:p>
                          <a:endParaRPr lang="zh-CN"/>
                        </a:p>
                      </a:txBody>
                      <a:tcPr>
                        <a:blipFill>
                          <a:blip r:embed="rId2"/>
                          <a:stretch>
                            <a:fillRect l="-120513" t="-108197" r="-259615" b="-424590"/>
                          </a:stretch>
                        </a:blipFill>
                      </a:tcPr>
                    </a:tc>
                    <a:tc>
                      <a:txBody>
                        <a:bodyPr/>
                        <a:lstStyle/>
                        <a:p>
                          <a:endParaRPr lang="zh-CN"/>
                        </a:p>
                      </a:txBody>
                      <a:tcPr>
                        <a:blipFill>
                          <a:blip r:embed="rId2"/>
                          <a:stretch>
                            <a:fillRect l="-171144" t="-108197" r="-101493" b="-424590"/>
                          </a:stretch>
                        </a:blipFill>
                      </a:tcPr>
                    </a:tc>
                    <a:tc>
                      <a:txBody>
                        <a:bodyPr/>
                        <a:lstStyle/>
                        <a:p>
                          <a:endParaRPr lang="zh-CN"/>
                        </a:p>
                      </a:txBody>
                      <a:tcPr>
                        <a:blipFill>
                          <a:blip r:embed="rId2"/>
                          <a:stretch>
                            <a:fillRect l="-272500" t="-108197" r="-2000" b="-424590"/>
                          </a:stretch>
                        </a:blipFill>
                      </a:tcPr>
                    </a:tc>
                    <a:extLst>
                      <a:ext uri="{0D108BD9-81ED-4DB2-BD59-A6C34878D82A}">
                        <a16:rowId xmlns:a16="http://schemas.microsoft.com/office/drawing/2014/main" val="4252596811"/>
                      </a:ext>
                    </a:extLst>
                  </a:tr>
                  <a:tr h="370840">
                    <a:tc>
                      <a:txBody>
                        <a:bodyPr/>
                        <a:lstStyle/>
                        <a:p>
                          <a:pPr algn="ctr"/>
                          <a:r>
                            <a:rPr lang="zh-CN" altLang="en-US" dirty="0"/>
                            <a:t>听众</a:t>
                          </a:r>
                          <a:r>
                            <a:rPr lang="en-US" altLang="zh-CN" dirty="0"/>
                            <a:t>2</a:t>
                          </a:r>
                          <a:endParaRPr lang="zh-CN" altLang="en-US" dirty="0"/>
                        </a:p>
                      </a:txBody>
                      <a:tcPr/>
                    </a:tc>
                    <a:tc>
                      <a:txBody>
                        <a:bodyPr/>
                        <a:lstStyle/>
                        <a:p>
                          <a:endParaRPr lang="zh-CN"/>
                        </a:p>
                      </a:txBody>
                      <a:tcPr>
                        <a:blipFill>
                          <a:blip r:embed="rId2"/>
                          <a:stretch>
                            <a:fillRect l="-120513" t="-208197" r="-259615" b="-324590"/>
                          </a:stretch>
                        </a:blipFill>
                      </a:tcPr>
                    </a:tc>
                    <a:tc>
                      <a:txBody>
                        <a:bodyPr/>
                        <a:lstStyle/>
                        <a:p>
                          <a:endParaRPr lang="zh-CN"/>
                        </a:p>
                      </a:txBody>
                      <a:tcPr>
                        <a:blipFill>
                          <a:blip r:embed="rId2"/>
                          <a:stretch>
                            <a:fillRect l="-171144" t="-208197" r="-101493" b="-324590"/>
                          </a:stretch>
                        </a:blipFill>
                      </a:tcPr>
                    </a:tc>
                    <a:tc>
                      <a:txBody>
                        <a:bodyPr/>
                        <a:lstStyle/>
                        <a:p>
                          <a:endParaRPr lang="zh-CN"/>
                        </a:p>
                      </a:txBody>
                      <a:tcPr>
                        <a:blipFill>
                          <a:blip r:embed="rId2"/>
                          <a:stretch>
                            <a:fillRect l="-272500" t="-208197" r="-2000" b="-324590"/>
                          </a:stretch>
                        </a:blipFill>
                      </a:tcPr>
                    </a:tc>
                    <a:extLst>
                      <a:ext uri="{0D108BD9-81ED-4DB2-BD59-A6C34878D82A}">
                        <a16:rowId xmlns:a16="http://schemas.microsoft.com/office/drawing/2014/main" val="2782720127"/>
                      </a:ext>
                    </a:extLst>
                  </a:tr>
                  <a:tr h="370840">
                    <a:tc>
                      <a:txBody>
                        <a:bodyPr/>
                        <a:lstStyle/>
                        <a:p>
                          <a:pPr algn="ctr"/>
                          <a:r>
                            <a:rPr lang="zh-CN" altLang="en-US" dirty="0"/>
                            <a:t>听众</a:t>
                          </a:r>
                          <a:r>
                            <a:rPr lang="en-US" altLang="zh-CN" dirty="0"/>
                            <a:t>3</a:t>
                          </a:r>
                          <a:endParaRPr lang="zh-CN" altLang="en-US" dirty="0"/>
                        </a:p>
                      </a:txBody>
                      <a:tcPr/>
                    </a:tc>
                    <a:tc>
                      <a:txBody>
                        <a:bodyPr/>
                        <a:lstStyle/>
                        <a:p>
                          <a:endParaRPr lang="zh-CN"/>
                        </a:p>
                      </a:txBody>
                      <a:tcPr>
                        <a:blipFill>
                          <a:blip r:embed="rId2"/>
                          <a:stretch>
                            <a:fillRect l="-120513" t="-308197" r="-259615" b="-224590"/>
                          </a:stretch>
                        </a:blipFill>
                      </a:tcPr>
                    </a:tc>
                    <a:tc>
                      <a:txBody>
                        <a:bodyPr/>
                        <a:lstStyle/>
                        <a:p>
                          <a:endParaRPr lang="zh-CN"/>
                        </a:p>
                      </a:txBody>
                      <a:tcPr>
                        <a:blipFill>
                          <a:blip r:embed="rId2"/>
                          <a:stretch>
                            <a:fillRect l="-171144" t="-308197" r="-101493" b="-224590"/>
                          </a:stretch>
                        </a:blipFill>
                      </a:tcPr>
                    </a:tc>
                    <a:tc>
                      <a:txBody>
                        <a:bodyPr/>
                        <a:lstStyle/>
                        <a:p>
                          <a:endParaRPr lang="zh-CN"/>
                        </a:p>
                      </a:txBody>
                      <a:tcPr>
                        <a:blipFill>
                          <a:blip r:embed="rId2"/>
                          <a:stretch>
                            <a:fillRect l="-272500" t="-308197" r="-2000" b="-224590"/>
                          </a:stretch>
                        </a:blipFill>
                      </a:tcPr>
                    </a:tc>
                    <a:extLst>
                      <a:ext uri="{0D108BD9-81ED-4DB2-BD59-A6C34878D82A}">
                        <a16:rowId xmlns:a16="http://schemas.microsoft.com/office/drawing/2014/main" val="2175302595"/>
                      </a:ext>
                    </a:extLst>
                  </a:tr>
                  <a:tr h="370840">
                    <a:tc>
                      <a:txBody>
                        <a:bodyPr/>
                        <a:lstStyle/>
                        <a:p>
                          <a:pPr algn="ctr"/>
                          <a:r>
                            <a:rPr lang="zh-CN" altLang="en-US" dirty="0"/>
                            <a:t>听众</a:t>
                          </a:r>
                          <a:r>
                            <a:rPr lang="en-US" altLang="zh-CN" dirty="0"/>
                            <a:t>4</a:t>
                          </a:r>
                          <a:endParaRPr lang="zh-CN" altLang="en-US" dirty="0"/>
                        </a:p>
                      </a:txBody>
                      <a:tcPr/>
                    </a:tc>
                    <a:tc>
                      <a:txBody>
                        <a:bodyPr/>
                        <a:lstStyle/>
                        <a:p>
                          <a:endParaRPr lang="zh-CN"/>
                        </a:p>
                      </a:txBody>
                      <a:tcPr>
                        <a:blipFill>
                          <a:blip r:embed="rId2"/>
                          <a:stretch>
                            <a:fillRect l="-120513" t="-408197" r="-259615" b="-124590"/>
                          </a:stretch>
                        </a:blipFill>
                      </a:tcPr>
                    </a:tc>
                    <a:tc>
                      <a:txBody>
                        <a:bodyPr/>
                        <a:lstStyle/>
                        <a:p>
                          <a:endParaRPr lang="zh-CN"/>
                        </a:p>
                      </a:txBody>
                      <a:tcPr>
                        <a:blipFill>
                          <a:blip r:embed="rId2"/>
                          <a:stretch>
                            <a:fillRect l="-171144" t="-408197" r="-101493" b="-124590"/>
                          </a:stretch>
                        </a:blipFill>
                      </a:tcPr>
                    </a:tc>
                    <a:tc>
                      <a:txBody>
                        <a:bodyPr/>
                        <a:lstStyle/>
                        <a:p>
                          <a:endParaRPr lang="zh-CN"/>
                        </a:p>
                      </a:txBody>
                      <a:tcPr>
                        <a:blipFill>
                          <a:blip r:embed="rId2"/>
                          <a:stretch>
                            <a:fillRect l="-272500" t="-408197" r="-2000" b="-124590"/>
                          </a:stretch>
                        </a:blipFill>
                      </a:tcPr>
                    </a:tc>
                    <a:extLst>
                      <a:ext uri="{0D108BD9-81ED-4DB2-BD59-A6C34878D82A}">
                        <a16:rowId xmlns:a16="http://schemas.microsoft.com/office/drawing/2014/main" val="440673828"/>
                      </a:ext>
                    </a:extLst>
                  </a:tr>
                  <a:tr h="370840">
                    <a:tc>
                      <a:txBody>
                        <a:bodyPr/>
                        <a:lstStyle/>
                        <a:p>
                          <a:pPr algn="ctr"/>
                          <a:r>
                            <a:rPr lang="zh-CN" altLang="en-US" dirty="0"/>
                            <a:t>听众</a:t>
                          </a:r>
                          <a:r>
                            <a:rPr lang="en-US" altLang="zh-CN" dirty="0"/>
                            <a:t>5</a:t>
                          </a:r>
                          <a:endParaRPr lang="zh-CN" altLang="en-US" dirty="0"/>
                        </a:p>
                      </a:txBody>
                      <a:tcPr/>
                    </a:tc>
                    <a:tc>
                      <a:txBody>
                        <a:bodyPr/>
                        <a:lstStyle/>
                        <a:p>
                          <a:endParaRPr lang="zh-CN"/>
                        </a:p>
                      </a:txBody>
                      <a:tcPr>
                        <a:blipFill>
                          <a:blip r:embed="rId2"/>
                          <a:stretch>
                            <a:fillRect l="-120513" t="-508197" r="-259615" b="-24590"/>
                          </a:stretch>
                        </a:blipFill>
                      </a:tcPr>
                    </a:tc>
                    <a:tc>
                      <a:txBody>
                        <a:bodyPr/>
                        <a:lstStyle/>
                        <a:p>
                          <a:endParaRPr lang="zh-CN"/>
                        </a:p>
                      </a:txBody>
                      <a:tcPr>
                        <a:blipFill>
                          <a:blip r:embed="rId2"/>
                          <a:stretch>
                            <a:fillRect l="-171144" t="-508197" r="-101493" b="-24590"/>
                          </a:stretch>
                        </a:blipFill>
                      </a:tcPr>
                    </a:tc>
                    <a:tc>
                      <a:txBody>
                        <a:bodyPr/>
                        <a:lstStyle/>
                        <a:p>
                          <a:endParaRPr lang="zh-CN"/>
                        </a:p>
                      </a:txBody>
                      <a:tcPr>
                        <a:blipFill>
                          <a:blip r:embed="rId2"/>
                          <a:stretch>
                            <a:fillRect l="-272500" t="-508197" r="-2000" b="-24590"/>
                          </a:stretch>
                        </a:blipFill>
                      </a:tcPr>
                    </a:tc>
                    <a:extLst>
                      <a:ext uri="{0D108BD9-81ED-4DB2-BD59-A6C34878D82A}">
                        <a16:rowId xmlns:a16="http://schemas.microsoft.com/office/drawing/2014/main" val="272909646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1" name="表格 10">
                <a:extLst>
                  <a:ext uri="{FF2B5EF4-FFF2-40B4-BE49-F238E27FC236}">
                    <a16:creationId xmlns:a16="http://schemas.microsoft.com/office/drawing/2014/main" id="{F61DF64F-9D6C-478B-956F-D167F50B9F4C}"/>
                  </a:ext>
                </a:extLst>
              </p:cNvPr>
              <p:cNvGraphicFramePr>
                <a:graphicFrameLocks noGrp="1"/>
              </p:cNvGraphicFramePr>
              <p:nvPr/>
            </p:nvGraphicFramePr>
            <p:xfrm>
              <a:off x="5770366" y="3842777"/>
              <a:ext cx="5761234" cy="2225040"/>
            </p:xfrm>
            <a:graphic>
              <a:graphicData uri="http://schemas.openxmlformats.org/drawingml/2006/table">
                <a:tbl>
                  <a:tblPr firstRow="1" bandRow="1">
                    <a:tableStyleId>{00A15C55-8517-42AA-B614-E9B94910E393}</a:tableStyleId>
                  </a:tblPr>
                  <a:tblGrid>
                    <a:gridCol w="944703">
                      <a:extLst>
                        <a:ext uri="{9D8B030D-6E8A-4147-A177-3AD203B41FA5}">
                          <a16:colId xmlns:a16="http://schemas.microsoft.com/office/drawing/2014/main" val="719421091"/>
                        </a:ext>
                      </a:extLst>
                    </a:gridCol>
                    <a:gridCol w="1214685">
                      <a:extLst>
                        <a:ext uri="{9D8B030D-6E8A-4147-A177-3AD203B41FA5}">
                          <a16:colId xmlns:a16="http://schemas.microsoft.com/office/drawing/2014/main" val="41934440"/>
                        </a:ext>
                      </a:extLst>
                    </a:gridCol>
                    <a:gridCol w="880947">
                      <a:extLst>
                        <a:ext uri="{9D8B030D-6E8A-4147-A177-3AD203B41FA5}">
                          <a16:colId xmlns:a16="http://schemas.microsoft.com/office/drawing/2014/main" val="889111790"/>
                        </a:ext>
                      </a:extLst>
                    </a:gridCol>
                    <a:gridCol w="709007">
                      <a:extLst>
                        <a:ext uri="{9D8B030D-6E8A-4147-A177-3AD203B41FA5}">
                          <a16:colId xmlns:a16="http://schemas.microsoft.com/office/drawing/2014/main" val="3046671806"/>
                        </a:ext>
                      </a:extLst>
                    </a:gridCol>
                    <a:gridCol w="1119793">
                      <a:extLst>
                        <a:ext uri="{9D8B030D-6E8A-4147-A177-3AD203B41FA5}">
                          <a16:colId xmlns:a16="http://schemas.microsoft.com/office/drawing/2014/main" val="312562291"/>
                        </a:ext>
                      </a:extLst>
                    </a:gridCol>
                    <a:gridCol w="892099">
                      <a:extLst>
                        <a:ext uri="{9D8B030D-6E8A-4147-A177-3AD203B41FA5}">
                          <a16:colId xmlns:a16="http://schemas.microsoft.com/office/drawing/2014/main" val="1477132602"/>
                        </a:ext>
                      </a:extLst>
                    </a:gridCol>
                  </a:tblGrid>
                  <a:tr h="370840">
                    <a:tc>
                      <a:txBody>
                        <a:bodyPr/>
                        <a:lstStyle/>
                        <a:p>
                          <a:pPr algn="ctr"/>
                          <a:endParaRPr lang="zh-CN" altLang="en-US" dirty="0"/>
                        </a:p>
                      </a:txBody>
                      <a:tcPr/>
                    </a:tc>
                    <a:tc>
                      <a:txBody>
                        <a:bodyPr/>
                        <a:lstStyle/>
                        <a:p>
                          <a:pPr algn="ctr"/>
                          <a:r>
                            <a:rPr lang="zh-CN" altLang="en-US" dirty="0"/>
                            <a:t>痴心绝对</a:t>
                          </a:r>
                        </a:p>
                      </a:txBody>
                      <a:tcPr/>
                    </a:tc>
                    <a:tc>
                      <a:txBody>
                        <a:bodyPr/>
                        <a:lstStyle/>
                        <a:p>
                          <a:pPr algn="ctr"/>
                          <a:r>
                            <a:rPr lang="zh-CN" altLang="en-US" dirty="0"/>
                            <a:t>小酒窝</a:t>
                          </a:r>
                        </a:p>
                      </a:txBody>
                      <a:tcPr/>
                    </a:tc>
                    <a:tc>
                      <a:txBody>
                        <a:bodyPr/>
                        <a:lstStyle/>
                        <a:p>
                          <a:pPr algn="ctr"/>
                          <a:r>
                            <a:rPr lang="zh-CN" altLang="en-US" dirty="0"/>
                            <a:t>红豆</a:t>
                          </a:r>
                        </a:p>
                      </a:txBody>
                      <a:tcPr/>
                    </a:tc>
                    <a:tc>
                      <a:txBody>
                        <a:bodyPr/>
                        <a:lstStyle/>
                        <a:p>
                          <a:pPr algn="ctr"/>
                          <a:r>
                            <a:rPr lang="zh-CN" altLang="en-US" dirty="0"/>
                            <a:t>明天你好</a:t>
                          </a:r>
                        </a:p>
                      </a:txBody>
                      <a:tcPr/>
                    </a:tc>
                    <a:tc>
                      <a:txBody>
                        <a:bodyPr/>
                        <a:lstStyle/>
                        <a:p>
                          <a:pPr algn="ctr"/>
                          <a:r>
                            <a:rPr lang="zh-CN" altLang="en-US" dirty="0"/>
                            <a:t>浮夸</a:t>
                          </a:r>
                        </a:p>
                      </a:txBody>
                      <a:tcPr/>
                    </a:tc>
                    <a:extLst>
                      <a:ext uri="{0D108BD9-81ED-4DB2-BD59-A6C34878D82A}">
                        <a16:rowId xmlns:a16="http://schemas.microsoft.com/office/drawing/2014/main" val="2241231918"/>
                      </a:ext>
                    </a:extLst>
                  </a:tr>
                  <a:tr h="370840">
                    <a:tc>
                      <a:txBody>
                        <a:bodyPr/>
                        <a:lstStyle/>
                        <a:p>
                          <a:pPr algn="ctr"/>
                          <a:r>
                            <a:rPr lang="zh-CN" altLang="en-US" dirty="0"/>
                            <a:t>听众</a:t>
                          </a:r>
                          <a:r>
                            <a:rPr lang="en-US" altLang="zh-CN" dirty="0"/>
                            <a:t>1</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m:rPr>
                                        <m:sty m:val="p"/>
                                      </m:rPr>
                                      <a:rPr lang="en-US" altLang="zh-CN" b="0" i="0" smtClean="0">
                                        <a:latin typeface="Cambria Math" panose="02040503050406030204" pitchFamily="18" charset="0"/>
                                      </a:rPr>
                                      <m:t>Y</m:t>
                                    </m:r>
                                  </m:e>
                                  <m:sub>
                                    <m:r>
                                      <a:rPr lang="en-US" altLang="zh-CN" smtClean="0"/>
                                      <m:t>11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m:rPr>
                                        <m:sty m:val="p"/>
                                      </m:rPr>
                                      <a:rPr lang="en-US" altLang="zh-CN" b="0" i="0" smtClean="0">
                                        <a:latin typeface="Cambria Math" panose="02040503050406030204" pitchFamily="18" charset="0"/>
                                      </a:rPr>
                                      <m:t>Y</m:t>
                                    </m:r>
                                  </m:e>
                                  <m:sub>
                                    <m:r>
                                      <a:rPr lang="en-US" altLang="zh-CN" smtClean="0"/>
                                      <m:t>1</m:t>
                                    </m:r>
                                    <m:r>
                                      <a:rPr lang="en-US" altLang="zh-CN" smtClean="0"/>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mtClean="0"/>
                                    </m:ctrlPr>
                                  </m:sSubPr>
                                  <m:e>
                                    <m:r>
                                      <m:rPr>
                                        <m:sty m:val="p"/>
                                      </m:rPr>
                                      <a:rPr lang="en-US" altLang="zh-CN" b="0" i="0" smtClean="0">
                                        <a:latin typeface="Cambria Math" panose="02040503050406030204" pitchFamily="18" charset="0"/>
                                      </a:rPr>
                                      <m:t>Y</m:t>
                                    </m:r>
                                  </m:e>
                                  <m:sub>
                                    <m:r>
                                      <a:rPr lang="en-US" altLang="zh-CN" smtClean="0"/>
                                      <m:t>1</m:t>
                                    </m:r>
                                    <m:r>
                                      <a:rPr lang="en-US" altLang="zh-CN" smtClean="0"/>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smtClean="0">
                                        <a:latin typeface="Cambria Math" panose="02040503050406030204" pitchFamily="18" charset="0"/>
                                      </a:rPr>
                                      <m:t>1</m:t>
                                    </m:r>
                                    <m:r>
                                      <a:rPr lang="en-US" altLang="zh-CN" b="0" i="1" smtClean="0">
                                        <a:latin typeface="Cambria Math" panose="02040503050406030204" pitchFamily="18" charset="0"/>
                                      </a:rPr>
                                      <m:t>4</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smtClean="0">
                                        <a:latin typeface="Cambria Math" panose="02040503050406030204" pitchFamily="18" charset="0"/>
                                      </a:rPr>
                                      <m:t>1</m:t>
                                    </m:r>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4252596811"/>
                      </a:ext>
                    </a:extLst>
                  </a:tr>
                  <a:tr h="370840">
                    <a:tc>
                      <a:txBody>
                        <a:bodyPr/>
                        <a:lstStyle/>
                        <a:p>
                          <a:pPr algn="ctr"/>
                          <a:r>
                            <a:rPr lang="zh-CN" altLang="en-US" dirty="0"/>
                            <a:t>听众</a:t>
                          </a:r>
                          <a:r>
                            <a:rPr lang="en-US" altLang="zh-CN" dirty="0"/>
                            <a:t>2</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2</m:t>
                                    </m:r>
                                    <m:r>
                                      <a:rPr lang="en-US" altLang="zh-CN" smtClean="0">
                                        <a:latin typeface="Cambria Math" panose="02040503050406030204" pitchFamily="18" charset="0"/>
                                      </a:rPr>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2</m:t>
                                    </m:r>
                                    <m:r>
                                      <a:rPr lang="en-US" altLang="zh-CN" smtClean="0">
                                        <a:latin typeface="Cambria Math" panose="02040503050406030204" pitchFamily="18" charset="0"/>
                                      </a:rPr>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2</m:t>
                                    </m:r>
                                    <m:r>
                                      <a:rPr lang="en-US" altLang="zh-CN"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2</m:t>
                                    </m:r>
                                    <m:r>
                                      <a:rPr lang="en-US" altLang="zh-CN" b="0" i="1" smtClean="0">
                                        <a:latin typeface="Cambria Math" panose="02040503050406030204" pitchFamily="18" charset="0"/>
                                      </a:rPr>
                                      <m:t>4</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2</m:t>
                                    </m:r>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2782720127"/>
                      </a:ext>
                    </a:extLst>
                  </a:tr>
                  <a:tr h="370840">
                    <a:tc>
                      <a:txBody>
                        <a:bodyPr/>
                        <a:lstStyle/>
                        <a:p>
                          <a:pPr algn="ctr"/>
                          <a:r>
                            <a:rPr lang="zh-CN" altLang="en-US" dirty="0"/>
                            <a:t>听众</a:t>
                          </a:r>
                          <a:r>
                            <a:rPr lang="en-US" altLang="zh-CN" dirty="0"/>
                            <a:t>3</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3</m:t>
                                    </m:r>
                                    <m:r>
                                      <a:rPr lang="en-US" altLang="zh-CN" smtClean="0">
                                        <a:latin typeface="Cambria Math" panose="02040503050406030204" pitchFamily="18" charset="0"/>
                                      </a:rPr>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3</m:t>
                                    </m:r>
                                    <m:r>
                                      <a:rPr lang="en-US" altLang="zh-CN" smtClean="0">
                                        <a:latin typeface="Cambria Math" panose="02040503050406030204" pitchFamily="18" charset="0"/>
                                      </a:rPr>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3</m:t>
                                    </m:r>
                                    <m:r>
                                      <a:rPr lang="en-US" altLang="zh-CN"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3</m:t>
                                    </m:r>
                                    <m:r>
                                      <a:rPr lang="en-US" altLang="zh-CN" b="0" i="1" smtClean="0">
                                        <a:latin typeface="Cambria Math" panose="02040503050406030204" pitchFamily="18" charset="0"/>
                                      </a:rPr>
                                      <m:t>4</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3</m:t>
                                    </m:r>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2175302595"/>
                      </a:ext>
                    </a:extLst>
                  </a:tr>
                  <a:tr h="370840">
                    <a:tc>
                      <a:txBody>
                        <a:bodyPr/>
                        <a:lstStyle/>
                        <a:p>
                          <a:pPr algn="ctr"/>
                          <a:r>
                            <a:rPr lang="zh-CN" altLang="en-US" dirty="0"/>
                            <a:t>听众</a:t>
                          </a:r>
                          <a:r>
                            <a:rPr lang="en-US" altLang="zh-CN" dirty="0"/>
                            <a:t>4</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4</m:t>
                                    </m:r>
                                    <m:r>
                                      <a:rPr lang="en-US" altLang="zh-CN" smtClean="0">
                                        <a:latin typeface="Cambria Math" panose="02040503050406030204" pitchFamily="18" charset="0"/>
                                      </a:rPr>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4</m:t>
                                    </m:r>
                                    <m:r>
                                      <a:rPr lang="en-US" altLang="zh-CN" smtClean="0">
                                        <a:latin typeface="Cambria Math" panose="02040503050406030204" pitchFamily="18" charset="0"/>
                                      </a:rPr>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4</m:t>
                                    </m:r>
                                    <m:r>
                                      <a:rPr lang="en-US" altLang="zh-CN"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4</m:t>
                                    </m:r>
                                    <m:r>
                                      <a:rPr lang="en-US" altLang="zh-CN" b="0" i="1" smtClean="0">
                                        <a:latin typeface="Cambria Math" panose="02040503050406030204" pitchFamily="18" charset="0"/>
                                      </a:rPr>
                                      <m:t>4</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4</m:t>
                                    </m:r>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440673828"/>
                      </a:ext>
                    </a:extLst>
                  </a:tr>
                  <a:tr h="370840">
                    <a:tc>
                      <a:txBody>
                        <a:bodyPr/>
                        <a:lstStyle/>
                        <a:p>
                          <a:pPr algn="ctr"/>
                          <a:r>
                            <a:rPr lang="zh-CN" altLang="en-US" dirty="0"/>
                            <a:t>听众</a:t>
                          </a:r>
                          <a:r>
                            <a:rPr lang="en-US" altLang="zh-CN" dirty="0"/>
                            <a:t>5</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5</m:t>
                                    </m:r>
                                    <m:r>
                                      <a:rPr lang="en-US" altLang="zh-CN" smtClean="0">
                                        <a:latin typeface="Cambria Math" panose="02040503050406030204" pitchFamily="18" charset="0"/>
                                      </a:rPr>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5</m:t>
                                    </m:r>
                                    <m:r>
                                      <a:rPr lang="en-US" altLang="zh-CN" smtClean="0">
                                        <a:latin typeface="Cambria Math" panose="02040503050406030204" pitchFamily="18" charset="0"/>
                                      </a:rPr>
                                      <m:t>2</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5</m:t>
                                    </m:r>
                                    <m:r>
                                      <a:rPr lang="en-US" altLang="zh-CN"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5</m:t>
                                    </m:r>
                                    <m:r>
                                      <a:rPr lang="en-US" altLang="zh-CN" b="0" i="1" smtClean="0">
                                        <a:latin typeface="Cambria Math" panose="02040503050406030204" pitchFamily="18" charset="0"/>
                                      </a:rPr>
                                      <m:t>4</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Y</m:t>
                                    </m:r>
                                  </m:e>
                                  <m:sub>
                                    <m:r>
                                      <a:rPr lang="en-US" altLang="zh-CN" b="0" i="0" smtClean="0">
                                        <a:latin typeface="Cambria Math" panose="02040503050406030204" pitchFamily="18" charset="0"/>
                                      </a:rPr>
                                      <m:t>5</m:t>
                                    </m:r>
                                    <m:r>
                                      <a:rPr lang="en-US" altLang="zh-CN" b="0" i="1" smtClean="0">
                                        <a:latin typeface="Cambria Math" panose="02040503050406030204" pitchFamily="18" charset="0"/>
                                      </a:rPr>
                                      <m:t>5</m:t>
                                    </m:r>
                                  </m:sub>
                                </m:sSub>
                              </m:oMath>
                            </m:oMathPara>
                          </a14:m>
                          <a:endParaRPr lang="zh-CN" altLang="en-US" dirty="0"/>
                        </a:p>
                      </a:txBody>
                      <a:tcPr/>
                    </a:tc>
                    <a:extLst>
                      <a:ext uri="{0D108BD9-81ED-4DB2-BD59-A6C34878D82A}">
                        <a16:rowId xmlns:a16="http://schemas.microsoft.com/office/drawing/2014/main" val="2729096461"/>
                      </a:ext>
                    </a:extLst>
                  </a:tr>
                </a:tbl>
              </a:graphicData>
            </a:graphic>
          </p:graphicFrame>
        </mc:Choice>
        <mc:Fallback>
          <p:graphicFrame>
            <p:nvGraphicFramePr>
              <p:cNvPr id="11" name="表格 10">
                <a:extLst>
                  <a:ext uri="{FF2B5EF4-FFF2-40B4-BE49-F238E27FC236}">
                    <a16:creationId xmlns:a16="http://schemas.microsoft.com/office/drawing/2014/main" id="{F61DF64F-9D6C-478B-956F-D167F50B9F4C}"/>
                  </a:ext>
                </a:extLst>
              </p:cNvPr>
              <p:cNvGraphicFramePr>
                <a:graphicFrameLocks noGrp="1"/>
              </p:cNvGraphicFramePr>
              <p:nvPr/>
            </p:nvGraphicFramePr>
            <p:xfrm>
              <a:off x="5770366" y="3842777"/>
              <a:ext cx="5761234" cy="2225040"/>
            </p:xfrm>
            <a:graphic>
              <a:graphicData uri="http://schemas.openxmlformats.org/drawingml/2006/table">
                <a:tbl>
                  <a:tblPr firstRow="1" bandRow="1">
                    <a:tableStyleId>{00A15C55-8517-42AA-B614-E9B94910E393}</a:tableStyleId>
                  </a:tblPr>
                  <a:tblGrid>
                    <a:gridCol w="944703">
                      <a:extLst>
                        <a:ext uri="{9D8B030D-6E8A-4147-A177-3AD203B41FA5}">
                          <a16:colId xmlns:a16="http://schemas.microsoft.com/office/drawing/2014/main" val="719421091"/>
                        </a:ext>
                      </a:extLst>
                    </a:gridCol>
                    <a:gridCol w="1214685">
                      <a:extLst>
                        <a:ext uri="{9D8B030D-6E8A-4147-A177-3AD203B41FA5}">
                          <a16:colId xmlns:a16="http://schemas.microsoft.com/office/drawing/2014/main" val="41934440"/>
                        </a:ext>
                      </a:extLst>
                    </a:gridCol>
                    <a:gridCol w="880947">
                      <a:extLst>
                        <a:ext uri="{9D8B030D-6E8A-4147-A177-3AD203B41FA5}">
                          <a16:colId xmlns:a16="http://schemas.microsoft.com/office/drawing/2014/main" val="889111790"/>
                        </a:ext>
                      </a:extLst>
                    </a:gridCol>
                    <a:gridCol w="709007">
                      <a:extLst>
                        <a:ext uri="{9D8B030D-6E8A-4147-A177-3AD203B41FA5}">
                          <a16:colId xmlns:a16="http://schemas.microsoft.com/office/drawing/2014/main" val="3046671806"/>
                        </a:ext>
                      </a:extLst>
                    </a:gridCol>
                    <a:gridCol w="1119793">
                      <a:extLst>
                        <a:ext uri="{9D8B030D-6E8A-4147-A177-3AD203B41FA5}">
                          <a16:colId xmlns:a16="http://schemas.microsoft.com/office/drawing/2014/main" val="312562291"/>
                        </a:ext>
                      </a:extLst>
                    </a:gridCol>
                    <a:gridCol w="892099">
                      <a:extLst>
                        <a:ext uri="{9D8B030D-6E8A-4147-A177-3AD203B41FA5}">
                          <a16:colId xmlns:a16="http://schemas.microsoft.com/office/drawing/2014/main" val="1477132602"/>
                        </a:ext>
                      </a:extLst>
                    </a:gridCol>
                  </a:tblGrid>
                  <a:tr h="370840">
                    <a:tc>
                      <a:txBody>
                        <a:bodyPr/>
                        <a:lstStyle/>
                        <a:p>
                          <a:pPr algn="ctr"/>
                          <a:endParaRPr lang="zh-CN" altLang="en-US" dirty="0"/>
                        </a:p>
                      </a:txBody>
                      <a:tcPr/>
                    </a:tc>
                    <a:tc>
                      <a:txBody>
                        <a:bodyPr/>
                        <a:lstStyle/>
                        <a:p>
                          <a:pPr algn="ctr"/>
                          <a:r>
                            <a:rPr lang="zh-CN" altLang="en-US" dirty="0"/>
                            <a:t>痴心绝对</a:t>
                          </a:r>
                        </a:p>
                      </a:txBody>
                      <a:tcPr/>
                    </a:tc>
                    <a:tc>
                      <a:txBody>
                        <a:bodyPr/>
                        <a:lstStyle/>
                        <a:p>
                          <a:pPr algn="ctr"/>
                          <a:r>
                            <a:rPr lang="zh-CN" altLang="en-US" dirty="0"/>
                            <a:t>小酒窝</a:t>
                          </a:r>
                        </a:p>
                      </a:txBody>
                      <a:tcPr/>
                    </a:tc>
                    <a:tc>
                      <a:txBody>
                        <a:bodyPr/>
                        <a:lstStyle/>
                        <a:p>
                          <a:pPr algn="ctr"/>
                          <a:r>
                            <a:rPr lang="zh-CN" altLang="en-US" dirty="0"/>
                            <a:t>红豆</a:t>
                          </a:r>
                        </a:p>
                      </a:txBody>
                      <a:tcPr/>
                    </a:tc>
                    <a:tc>
                      <a:txBody>
                        <a:bodyPr/>
                        <a:lstStyle/>
                        <a:p>
                          <a:pPr algn="ctr"/>
                          <a:r>
                            <a:rPr lang="zh-CN" altLang="en-US" dirty="0"/>
                            <a:t>明天你好</a:t>
                          </a:r>
                        </a:p>
                      </a:txBody>
                      <a:tcPr/>
                    </a:tc>
                    <a:tc>
                      <a:txBody>
                        <a:bodyPr/>
                        <a:lstStyle/>
                        <a:p>
                          <a:pPr algn="ctr"/>
                          <a:r>
                            <a:rPr lang="zh-CN" altLang="en-US" dirty="0"/>
                            <a:t>浮夸</a:t>
                          </a:r>
                        </a:p>
                      </a:txBody>
                      <a:tcPr/>
                    </a:tc>
                    <a:extLst>
                      <a:ext uri="{0D108BD9-81ED-4DB2-BD59-A6C34878D82A}">
                        <a16:rowId xmlns:a16="http://schemas.microsoft.com/office/drawing/2014/main" val="2241231918"/>
                      </a:ext>
                    </a:extLst>
                  </a:tr>
                  <a:tr h="370840">
                    <a:tc>
                      <a:txBody>
                        <a:bodyPr/>
                        <a:lstStyle/>
                        <a:p>
                          <a:pPr algn="ctr"/>
                          <a:r>
                            <a:rPr lang="zh-CN" altLang="en-US" dirty="0"/>
                            <a:t>听众</a:t>
                          </a:r>
                          <a:r>
                            <a:rPr lang="en-US" altLang="zh-CN" dirty="0"/>
                            <a:t>1</a:t>
                          </a:r>
                          <a:endParaRPr lang="zh-CN" altLang="en-US" dirty="0"/>
                        </a:p>
                      </a:txBody>
                      <a:tcPr/>
                    </a:tc>
                    <a:tc>
                      <a:txBody>
                        <a:bodyPr/>
                        <a:lstStyle/>
                        <a:p>
                          <a:endParaRPr lang="zh-CN"/>
                        </a:p>
                      </a:txBody>
                      <a:tcPr>
                        <a:blipFill>
                          <a:blip r:embed="rId3"/>
                          <a:stretch>
                            <a:fillRect l="-78000" t="-108197" r="-297500" b="-424590"/>
                          </a:stretch>
                        </a:blipFill>
                      </a:tcPr>
                    </a:tc>
                    <a:tc>
                      <a:txBody>
                        <a:bodyPr/>
                        <a:lstStyle/>
                        <a:p>
                          <a:endParaRPr lang="zh-CN"/>
                        </a:p>
                      </a:txBody>
                      <a:tcPr>
                        <a:blipFill>
                          <a:blip r:embed="rId3"/>
                          <a:stretch>
                            <a:fillRect l="-247222" t="-108197" r="-313194" b="-424590"/>
                          </a:stretch>
                        </a:blipFill>
                      </a:tcPr>
                    </a:tc>
                    <a:tc>
                      <a:txBody>
                        <a:bodyPr/>
                        <a:lstStyle/>
                        <a:p>
                          <a:endParaRPr lang="zh-CN"/>
                        </a:p>
                      </a:txBody>
                      <a:tcPr>
                        <a:blipFill>
                          <a:blip r:embed="rId3"/>
                          <a:stretch>
                            <a:fillRect l="-427350" t="-108197" r="-285470" b="-424590"/>
                          </a:stretch>
                        </a:blipFill>
                      </a:tcPr>
                    </a:tc>
                    <a:tc>
                      <a:txBody>
                        <a:bodyPr/>
                        <a:lstStyle/>
                        <a:p>
                          <a:endParaRPr lang="zh-CN"/>
                        </a:p>
                      </a:txBody>
                      <a:tcPr>
                        <a:blipFill>
                          <a:blip r:embed="rId3"/>
                          <a:stretch>
                            <a:fillRect l="-335326" t="-108197" r="-81522" b="-424590"/>
                          </a:stretch>
                        </a:blipFill>
                      </a:tcPr>
                    </a:tc>
                    <a:tc>
                      <a:txBody>
                        <a:bodyPr/>
                        <a:lstStyle/>
                        <a:p>
                          <a:endParaRPr lang="zh-CN"/>
                        </a:p>
                      </a:txBody>
                      <a:tcPr>
                        <a:blipFill>
                          <a:blip r:embed="rId3"/>
                          <a:stretch>
                            <a:fillRect l="-548630" t="-108197" r="-2740" b="-424590"/>
                          </a:stretch>
                        </a:blipFill>
                      </a:tcPr>
                    </a:tc>
                    <a:extLst>
                      <a:ext uri="{0D108BD9-81ED-4DB2-BD59-A6C34878D82A}">
                        <a16:rowId xmlns:a16="http://schemas.microsoft.com/office/drawing/2014/main" val="4252596811"/>
                      </a:ext>
                    </a:extLst>
                  </a:tr>
                  <a:tr h="370840">
                    <a:tc>
                      <a:txBody>
                        <a:bodyPr/>
                        <a:lstStyle/>
                        <a:p>
                          <a:pPr algn="ctr"/>
                          <a:r>
                            <a:rPr lang="zh-CN" altLang="en-US" dirty="0"/>
                            <a:t>听众</a:t>
                          </a:r>
                          <a:r>
                            <a:rPr lang="en-US" altLang="zh-CN" dirty="0"/>
                            <a:t>2</a:t>
                          </a:r>
                          <a:endParaRPr lang="zh-CN" altLang="en-US" dirty="0"/>
                        </a:p>
                      </a:txBody>
                      <a:tcPr/>
                    </a:tc>
                    <a:tc>
                      <a:txBody>
                        <a:bodyPr/>
                        <a:lstStyle/>
                        <a:p>
                          <a:endParaRPr lang="zh-CN"/>
                        </a:p>
                      </a:txBody>
                      <a:tcPr>
                        <a:blipFill>
                          <a:blip r:embed="rId3"/>
                          <a:stretch>
                            <a:fillRect l="-78000" t="-208197" r="-297500" b="-324590"/>
                          </a:stretch>
                        </a:blipFill>
                      </a:tcPr>
                    </a:tc>
                    <a:tc>
                      <a:txBody>
                        <a:bodyPr/>
                        <a:lstStyle/>
                        <a:p>
                          <a:endParaRPr lang="zh-CN"/>
                        </a:p>
                      </a:txBody>
                      <a:tcPr>
                        <a:blipFill>
                          <a:blip r:embed="rId3"/>
                          <a:stretch>
                            <a:fillRect l="-247222" t="-208197" r="-313194" b="-324590"/>
                          </a:stretch>
                        </a:blipFill>
                      </a:tcPr>
                    </a:tc>
                    <a:tc>
                      <a:txBody>
                        <a:bodyPr/>
                        <a:lstStyle/>
                        <a:p>
                          <a:endParaRPr lang="zh-CN"/>
                        </a:p>
                      </a:txBody>
                      <a:tcPr>
                        <a:blipFill>
                          <a:blip r:embed="rId3"/>
                          <a:stretch>
                            <a:fillRect l="-427350" t="-208197" r="-285470" b="-324590"/>
                          </a:stretch>
                        </a:blipFill>
                      </a:tcPr>
                    </a:tc>
                    <a:tc>
                      <a:txBody>
                        <a:bodyPr/>
                        <a:lstStyle/>
                        <a:p>
                          <a:endParaRPr lang="zh-CN"/>
                        </a:p>
                      </a:txBody>
                      <a:tcPr>
                        <a:blipFill>
                          <a:blip r:embed="rId3"/>
                          <a:stretch>
                            <a:fillRect l="-335326" t="-208197" r="-81522" b="-324590"/>
                          </a:stretch>
                        </a:blipFill>
                      </a:tcPr>
                    </a:tc>
                    <a:tc>
                      <a:txBody>
                        <a:bodyPr/>
                        <a:lstStyle/>
                        <a:p>
                          <a:endParaRPr lang="zh-CN"/>
                        </a:p>
                      </a:txBody>
                      <a:tcPr>
                        <a:blipFill>
                          <a:blip r:embed="rId3"/>
                          <a:stretch>
                            <a:fillRect l="-548630" t="-208197" r="-2740" b="-324590"/>
                          </a:stretch>
                        </a:blipFill>
                      </a:tcPr>
                    </a:tc>
                    <a:extLst>
                      <a:ext uri="{0D108BD9-81ED-4DB2-BD59-A6C34878D82A}">
                        <a16:rowId xmlns:a16="http://schemas.microsoft.com/office/drawing/2014/main" val="2782720127"/>
                      </a:ext>
                    </a:extLst>
                  </a:tr>
                  <a:tr h="370840">
                    <a:tc>
                      <a:txBody>
                        <a:bodyPr/>
                        <a:lstStyle/>
                        <a:p>
                          <a:pPr algn="ctr"/>
                          <a:r>
                            <a:rPr lang="zh-CN" altLang="en-US" dirty="0"/>
                            <a:t>听众</a:t>
                          </a:r>
                          <a:r>
                            <a:rPr lang="en-US" altLang="zh-CN" dirty="0"/>
                            <a:t>3</a:t>
                          </a:r>
                          <a:endParaRPr lang="zh-CN" altLang="en-US" dirty="0"/>
                        </a:p>
                      </a:txBody>
                      <a:tcPr/>
                    </a:tc>
                    <a:tc>
                      <a:txBody>
                        <a:bodyPr/>
                        <a:lstStyle/>
                        <a:p>
                          <a:endParaRPr lang="zh-CN"/>
                        </a:p>
                      </a:txBody>
                      <a:tcPr>
                        <a:blipFill>
                          <a:blip r:embed="rId3"/>
                          <a:stretch>
                            <a:fillRect l="-78000" t="-308197" r="-297500" b="-224590"/>
                          </a:stretch>
                        </a:blipFill>
                      </a:tcPr>
                    </a:tc>
                    <a:tc>
                      <a:txBody>
                        <a:bodyPr/>
                        <a:lstStyle/>
                        <a:p>
                          <a:endParaRPr lang="zh-CN"/>
                        </a:p>
                      </a:txBody>
                      <a:tcPr>
                        <a:blipFill>
                          <a:blip r:embed="rId3"/>
                          <a:stretch>
                            <a:fillRect l="-247222" t="-308197" r="-313194" b="-224590"/>
                          </a:stretch>
                        </a:blipFill>
                      </a:tcPr>
                    </a:tc>
                    <a:tc>
                      <a:txBody>
                        <a:bodyPr/>
                        <a:lstStyle/>
                        <a:p>
                          <a:endParaRPr lang="zh-CN"/>
                        </a:p>
                      </a:txBody>
                      <a:tcPr>
                        <a:blipFill>
                          <a:blip r:embed="rId3"/>
                          <a:stretch>
                            <a:fillRect l="-427350" t="-308197" r="-285470" b="-224590"/>
                          </a:stretch>
                        </a:blipFill>
                      </a:tcPr>
                    </a:tc>
                    <a:tc>
                      <a:txBody>
                        <a:bodyPr/>
                        <a:lstStyle/>
                        <a:p>
                          <a:endParaRPr lang="zh-CN"/>
                        </a:p>
                      </a:txBody>
                      <a:tcPr>
                        <a:blipFill>
                          <a:blip r:embed="rId3"/>
                          <a:stretch>
                            <a:fillRect l="-335326" t="-308197" r="-81522" b="-224590"/>
                          </a:stretch>
                        </a:blipFill>
                      </a:tcPr>
                    </a:tc>
                    <a:tc>
                      <a:txBody>
                        <a:bodyPr/>
                        <a:lstStyle/>
                        <a:p>
                          <a:endParaRPr lang="zh-CN"/>
                        </a:p>
                      </a:txBody>
                      <a:tcPr>
                        <a:blipFill>
                          <a:blip r:embed="rId3"/>
                          <a:stretch>
                            <a:fillRect l="-548630" t="-308197" r="-2740" b="-224590"/>
                          </a:stretch>
                        </a:blipFill>
                      </a:tcPr>
                    </a:tc>
                    <a:extLst>
                      <a:ext uri="{0D108BD9-81ED-4DB2-BD59-A6C34878D82A}">
                        <a16:rowId xmlns:a16="http://schemas.microsoft.com/office/drawing/2014/main" val="2175302595"/>
                      </a:ext>
                    </a:extLst>
                  </a:tr>
                  <a:tr h="370840">
                    <a:tc>
                      <a:txBody>
                        <a:bodyPr/>
                        <a:lstStyle/>
                        <a:p>
                          <a:pPr algn="ctr"/>
                          <a:r>
                            <a:rPr lang="zh-CN" altLang="en-US" dirty="0"/>
                            <a:t>听众</a:t>
                          </a:r>
                          <a:r>
                            <a:rPr lang="en-US" altLang="zh-CN" dirty="0"/>
                            <a:t>4</a:t>
                          </a:r>
                          <a:endParaRPr lang="zh-CN" altLang="en-US" dirty="0"/>
                        </a:p>
                      </a:txBody>
                      <a:tcPr/>
                    </a:tc>
                    <a:tc>
                      <a:txBody>
                        <a:bodyPr/>
                        <a:lstStyle/>
                        <a:p>
                          <a:endParaRPr lang="zh-CN"/>
                        </a:p>
                      </a:txBody>
                      <a:tcPr>
                        <a:blipFill>
                          <a:blip r:embed="rId3"/>
                          <a:stretch>
                            <a:fillRect l="-78000" t="-408197" r="-297500" b="-124590"/>
                          </a:stretch>
                        </a:blipFill>
                      </a:tcPr>
                    </a:tc>
                    <a:tc>
                      <a:txBody>
                        <a:bodyPr/>
                        <a:lstStyle/>
                        <a:p>
                          <a:endParaRPr lang="zh-CN"/>
                        </a:p>
                      </a:txBody>
                      <a:tcPr>
                        <a:blipFill>
                          <a:blip r:embed="rId3"/>
                          <a:stretch>
                            <a:fillRect l="-247222" t="-408197" r="-313194" b="-124590"/>
                          </a:stretch>
                        </a:blipFill>
                      </a:tcPr>
                    </a:tc>
                    <a:tc>
                      <a:txBody>
                        <a:bodyPr/>
                        <a:lstStyle/>
                        <a:p>
                          <a:endParaRPr lang="zh-CN"/>
                        </a:p>
                      </a:txBody>
                      <a:tcPr>
                        <a:blipFill>
                          <a:blip r:embed="rId3"/>
                          <a:stretch>
                            <a:fillRect l="-427350" t="-408197" r="-285470" b="-124590"/>
                          </a:stretch>
                        </a:blipFill>
                      </a:tcPr>
                    </a:tc>
                    <a:tc>
                      <a:txBody>
                        <a:bodyPr/>
                        <a:lstStyle/>
                        <a:p>
                          <a:endParaRPr lang="zh-CN"/>
                        </a:p>
                      </a:txBody>
                      <a:tcPr>
                        <a:blipFill>
                          <a:blip r:embed="rId3"/>
                          <a:stretch>
                            <a:fillRect l="-335326" t="-408197" r="-81522" b="-124590"/>
                          </a:stretch>
                        </a:blipFill>
                      </a:tcPr>
                    </a:tc>
                    <a:tc>
                      <a:txBody>
                        <a:bodyPr/>
                        <a:lstStyle/>
                        <a:p>
                          <a:endParaRPr lang="zh-CN"/>
                        </a:p>
                      </a:txBody>
                      <a:tcPr>
                        <a:blipFill>
                          <a:blip r:embed="rId3"/>
                          <a:stretch>
                            <a:fillRect l="-548630" t="-408197" r="-2740" b="-124590"/>
                          </a:stretch>
                        </a:blipFill>
                      </a:tcPr>
                    </a:tc>
                    <a:extLst>
                      <a:ext uri="{0D108BD9-81ED-4DB2-BD59-A6C34878D82A}">
                        <a16:rowId xmlns:a16="http://schemas.microsoft.com/office/drawing/2014/main" val="440673828"/>
                      </a:ext>
                    </a:extLst>
                  </a:tr>
                  <a:tr h="370840">
                    <a:tc>
                      <a:txBody>
                        <a:bodyPr/>
                        <a:lstStyle/>
                        <a:p>
                          <a:pPr algn="ctr"/>
                          <a:r>
                            <a:rPr lang="zh-CN" altLang="en-US" dirty="0"/>
                            <a:t>听众</a:t>
                          </a:r>
                          <a:r>
                            <a:rPr lang="en-US" altLang="zh-CN" dirty="0"/>
                            <a:t>5</a:t>
                          </a:r>
                          <a:endParaRPr lang="zh-CN" altLang="en-US" dirty="0"/>
                        </a:p>
                      </a:txBody>
                      <a:tcPr/>
                    </a:tc>
                    <a:tc>
                      <a:txBody>
                        <a:bodyPr/>
                        <a:lstStyle/>
                        <a:p>
                          <a:endParaRPr lang="zh-CN"/>
                        </a:p>
                      </a:txBody>
                      <a:tcPr>
                        <a:blipFill>
                          <a:blip r:embed="rId3"/>
                          <a:stretch>
                            <a:fillRect l="-78000" t="-508197" r="-297500" b="-24590"/>
                          </a:stretch>
                        </a:blipFill>
                      </a:tcPr>
                    </a:tc>
                    <a:tc>
                      <a:txBody>
                        <a:bodyPr/>
                        <a:lstStyle/>
                        <a:p>
                          <a:endParaRPr lang="zh-CN"/>
                        </a:p>
                      </a:txBody>
                      <a:tcPr>
                        <a:blipFill>
                          <a:blip r:embed="rId3"/>
                          <a:stretch>
                            <a:fillRect l="-247222" t="-508197" r="-313194" b="-24590"/>
                          </a:stretch>
                        </a:blipFill>
                      </a:tcPr>
                    </a:tc>
                    <a:tc>
                      <a:txBody>
                        <a:bodyPr/>
                        <a:lstStyle/>
                        <a:p>
                          <a:endParaRPr lang="zh-CN"/>
                        </a:p>
                      </a:txBody>
                      <a:tcPr>
                        <a:blipFill>
                          <a:blip r:embed="rId3"/>
                          <a:stretch>
                            <a:fillRect l="-427350" t="-508197" r="-285470" b="-24590"/>
                          </a:stretch>
                        </a:blipFill>
                      </a:tcPr>
                    </a:tc>
                    <a:tc>
                      <a:txBody>
                        <a:bodyPr/>
                        <a:lstStyle/>
                        <a:p>
                          <a:endParaRPr lang="zh-CN"/>
                        </a:p>
                      </a:txBody>
                      <a:tcPr>
                        <a:blipFill>
                          <a:blip r:embed="rId3"/>
                          <a:stretch>
                            <a:fillRect l="-335326" t="-508197" r="-81522" b="-24590"/>
                          </a:stretch>
                        </a:blipFill>
                      </a:tcPr>
                    </a:tc>
                    <a:tc>
                      <a:txBody>
                        <a:bodyPr/>
                        <a:lstStyle/>
                        <a:p>
                          <a:endParaRPr lang="zh-CN"/>
                        </a:p>
                      </a:txBody>
                      <a:tcPr>
                        <a:blipFill>
                          <a:blip r:embed="rId3"/>
                          <a:stretch>
                            <a:fillRect l="-548630" t="-508197" r="-2740" b="-24590"/>
                          </a:stretch>
                        </a:blipFill>
                      </a:tcPr>
                    </a:tc>
                    <a:extLst>
                      <a:ext uri="{0D108BD9-81ED-4DB2-BD59-A6C34878D82A}">
                        <a16:rowId xmlns:a16="http://schemas.microsoft.com/office/drawing/2014/main" val="2729096461"/>
                      </a:ext>
                    </a:extLst>
                  </a:tr>
                </a:tbl>
              </a:graphicData>
            </a:graphic>
          </p:graphicFrame>
        </mc:Fallback>
      </mc:AlternateContent>
      <p:sp>
        <p:nvSpPr>
          <p:cNvPr id="12" name="矩形 11">
            <a:extLst>
              <a:ext uri="{FF2B5EF4-FFF2-40B4-BE49-F238E27FC236}">
                <a16:creationId xmlns:a16="http://schemas.microsoft.com/office/drawing/2014/main" id="{986CD2A3-A8B4-4865-835C-F8E4C44200E4}"/>
              </a:ext>
            </a:extLst>
          </p:cNvPr>
          <p:cNvSpPr/>
          <p:nvPr/>
        </p:nvSpPr>
        <p:spPr>
          <a:xfrm>
            <a:off x="886803" y="3432256"/>
            <a:ext cx="4415434" cy="338554"/>
          </a:xfrm>
          <a:prstGeom prst="rect">
            <a:avLst/>
          </a:prstGeom>
        </p:spPr>
        <p:txBody>
          <a:bodyPr wrap="square">
            <a:spAutoFit/>
          </a:bodyPr>
          <a:lstStyle/>
          <a:p>
            <a:pPr algn="ctr"/>
            <a:r>
              <a:rPr lang="en-US" altLang="zh-CN" sz="1600" dirty="0"/>
              <a:t>Table2</a:t>
            </a:r>
            <a:r>
              <a:rPr lang="zh-CN" altLang="en-US" sz="1600" dirty="0"/>
              <a:t>：矩阵</a:t>
            </a:r>
            <a:r>
              <a:rPr lang="en-US" altLang="zh-CN" sz="1600" dirty="0"/>
              <a:t>X</a:t>
            </a:r>
            <a:endParaRPr lang="zh-CN" altLang="en-US" sz="1600" dirty="0"/>
          </a:p>
        </p:txBody>
      </p:sp>
      <p:sp>
        <p:nvSpPr>
          <p:cNvPr id="13" name="矩形 12">
            <a:extLst>
              <a:ext uri="{FF2B5EF4-FFF2-40B4-BE49-F238E27FC236}">
                <a16:creationId xmlns:a16="http://schemas.microsoft.com/office/drawing/2014/main" id="{9D33AAEC-5098-4F52-9081-40349993E08A}"/>
              </a:ext>
            </a:extLst>
          </p:cNvPr>
          <p:cNvSpPr/>
          <p:nvPr/>
        </p:nvSpPr>
        <p:spPr>
          <a:xfrm>
            <a:off x="6237480" y="3432256"/>
            <a:ext cx="4415434" cy="338554"/>
          </a:xfrm>
          <a:prstGeom prst="rect">
            <a:avLst/>
          </a:prstGeom>
        </p:spPr>
        <p:txBody>
          <a:bodyPr wrap="square">
            <a:spAutoFit/>
          </a:bodyPr>
          <a:lstStyle/>
          <a:p>
            <a:pPr algn="ctr"/>
            <a:r>
              <a:rPr lang="en-US" altLang="zh-CN" sz="1600" dirty="0"/>
              <a:t>Table3</a:t>
            </a:r>
            <a:r>
              <a:rPr lang="zh-CN" altLang="en-US" sz="1600" dirty="0"/>
              <a:t>：矩阵</a:t>
            </a:r>
            <a:r>
              <a:rPr lang="en-US" altLang="zh-CN" sz="1600" dirty="0"/>
              <a:t>Y</a:t>
            </a:r>
            <a:endParaRPr lang="zh-CN" altLang="en-US" sz="1600" dirty="0"/>
          </a:p>
        </p:txBody>
      </p:sp>
      <p:sp>
        <p:nvSpPr>
          <p:cNvPr id="4" name="矩形 3">
            <a:extLst>
              <a:ext uri="{FF2B5EF4-FFF2-40B4-BE49-F238E27FC236}">
                <a16:creationId xmlns:a16="http://schemas.microsoft.com/office/drawing/2014/main" id="{8C0FDD30-E611-40A2-9D93-F12643FE2F22}"/>
              </a:ext>
            </a:extLst>
          </p:cNvPr>
          <p:cNvSpPr/>
          <p:nvPr/>
        </p:nvSpPr>
        <p:spPr>
          <a:xfrm>
            <a:off x="1368562" y="2210948"/>
            <a:ext cx="9737835" cy="873701"/>
          </a:xfrm>
          <a:prstGeom prst="rect">
            <a:avLst/>
          </a:prstGeom>
        </p:spPr>
        <p:txBody>
          <a:bodyPr wrap="square">
            <a:spAutoFit/>
          </a:bodyPr>
          <a:lstStyle/>
          <a:p>
            <a:pPr>
              <a:lnSpc>
                <a:spcPct val="150000"/>
              </a:lnSpc>
            </a:pPr>
            <a:r>
              <a:rPr lang="zh-CN" altLang="en-US" b="1" dirty="0"/>
              <a:t>音乐评分预测：</a:t>
            </a:r>
            <a:r>
              <a:rPr lang="zh-CN" altLang="en-US" dirty="0"/>
              <a:t>如听众</a:t>
            </a:r>
            <a:r>
              <a:rPr lang="en-US" altLang="zh-CN" dirty="0"/>
              <a:t>6</a:t>
            </a:r>
            <a:r>
              <a:rPr lang="zh-CN" altLang="en-US" dirty="0"/>
              <a:t>，他从没听过“红豆“这首歌，拿到听众</a:t>
            </a:r>
            <a:r>
              <a:rPr lang="en-US" altLang="zh-CN" dirty="0"/>
              <a:t>6</a:t>
            </a:r>
            <a:r>
              <a:rPr lang="zh-CN" altLang="en-US" dirty="0"/>
              <a:t>在 </a:t>
            </a:r>
            <a:r>
              <a:rPr lang="zh-CN" altLang="en-US" u="sng" dirty="0"/>
              <a:t>矩阵分解中</a:t>
            </a:r>
            <a:r>
              <a:rPr lang="en-US" altLang="zh-CN" u="sng" dirty="0"/>
              <a:t>X</a:t>
            </a:r>
            <a:r>
              <a:rPr lang="zh-CN" altLang="en-US" u="sng" dirty="0"/>
              <a:t>矩阵的向量</a:t>
            </a:r>
            <a:r>
              <a:rPr lang="en-US" altLang="zh-CN" u="sng" dirty="0"/>
              <a:t>M</a:t>
            </a:r>
            <a:r>
              <a:rPr lang="zh-CN" altLang="en-US" dirty="0"/>
              <a:t>，把向量</a:t>
            </a:r>
            <a:r>
              <a:rPr lang="en-US" altLang="zh-CN" dirty="0"/>
              <a:t>M</a:t>
            </a:r>
            <a:r>
              <a:rPr lang="zh-CN" altLang="en-US" dirty="0"/>
              <a:t>和”红豆“在 </a:t>
            </a:r>
            <a:r>
              <a:rPr lang="en-US" altLang="zh-CN" u="sng" dirty="0"/>
              <a:t>Y</a:t>
            </a:r>
            <a:r>
              <a:rPr lang="zh-CN" altLang="en-US" u="sng" dirty="0"/>
              <a:t>矩阵中的对应向量</a:t>
            </a:r>
            <a:r>
              <a:rPr lang="en-US" altLang="zh-CN" u="sng" dirty="0"/>
              <a:t>N </a:t>
            </a:r>
            <a:r>
              <a:rPr lang="zh-CN" altLang="en-US" b="1" dirty="0"/>
              <a:t>相乘</a:t>
            </a:r>
            <a:r>
              <a:rPr lang="zh-CN" altLang="en-US" dirty="0"/>
              <a:t>，预测出听众</a:t>
            </a:r>
            <a:r>
              <a:rPr lang="en-US" altLang="zh-CN" dirty="0"/>
              <a:t>6</a:t>
            </a:r>
            <a:r>
              <a:rPr lang="zh-CN" altLang="en-US" dirty="0"/>
              <a:t>对于”红豆“评分。</a:t>
            </a:r>
          </a:p>
        </p:txBody>
      </p:sp>
    </p:spTree>
    <p:extLst>
      <p:ext uri="{BB962C8B-B14F-4D97-AF65-F5344CB8AC3E}">
        <p14:creationId xmlns:p14="http://schemas.microsoft.com/office/powerpoint/2010/main" val="162089254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19" name="文本框 6"/>
          <p:cNvSpPr txBox="1"/>
          <p:nvPr/>
        </p:nvSpPr>
        <p:spPr>
          <a:xfrm>
            <a:off x="536753" y="1150321"/>
            <a:ext cx="4169062" cy="430887"/>
          </a:xfrm>
          <a:prstGeom prst="rect">
            <a:avLst/>
          </a:prstGeom>
          <a:noFill/>
        </p:spPr>
        <p:txBody>
          <a:bodyPr wrap="square" rtlCol="0">
            <a:spAutoFit/>
          </a:bodyPr>
          <a:lstStyle/>
          <a:p>
            <a:pPr marL="342900" indent="-342900">
              <a:buFont typeface="Wingdings" panose="05000000000000000000" pitchFamily="2" charset="2"/>
              <a:buChar char="u"/>
            </a:pPr>
            <a:r>
              <a:rPr lang="zh-CN" altLang="en-US" sz="2200" b="1" dirty="0"/>
              <a:t>基于物品协同过滤算法</a:t>
            </a:r>
          </a:p>
        </p:txBody>
      </p:sp>
      <p:sp>
        <p:nvSpPr>
          <p:cNvPr id="23" name="文本框 6">
            <a:extLst>
              <a:ext uri="{FF2B5EF4-FFF2-40B4-BE49-F238E27FC236}">
                <a16:creationId xmlns:a16="http://schemas.microsoft.com/office/drawing/2014/main" id="{B290DF6D-8A7A-493A-9605-6EEE86AC1460}"/>
              </a:ext>
            </a:extLst>
          </p:cNvPr>
          <p:cNvSpPr txBox="1"/>
          <p:nvPr/>
        </p:nvSpPr>
        <p:spPr>
          <a:xfrm>
            <a:off x="1053829" y="1736770"/>
            <a:ext cx="1556836"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t>算法介绍</a:t>
            </a:r>
            <a:endParaRPr lang="zh-CN" altLang="zh-CN" sz="2000" dirty="0"/>
          </a:p>
        </p:txBody>
      </p:sp>
      <p:sp>
        <p:nvSpPr>
          <p:cNvPr id="24" name="矩形 23">
            <a:extLst>
              <a:ext uri="{FF2B5EF4-FFF2-40B4-BE49-F238E27FC236}">
                <a16:creationId xmlns:a16="http://schemas.microsoft.com/office/drawing/2014/main" id="{7CB36DFA-DE8C-4D30-B2F2-0B28BA7BF6D1}"/>
              </a:ext>
            </a:extLst>
          </p:cNvPr>
          <p:cNvSpPr/>
          <p:nvPr/>
        </p:nvSpPr>
        <p:spPr>
          <a:xfrm>
            <a:off x="1376820" y="2244108"/>
            <a:ext cx="8882301" cy="350589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latin typeface="+mn-ea"/>
              </a:rPr>
              <a:t>基本思想</a:t>
            </a:r>
            <a:endParaRPr lang="en-US" altLang="zh-CN" b="1" dirty="0">
              <a:latin typeface="+mn-ea"/>
            </a:endParaRPr>
          </a:p>
          <a:p>
            <a:pPr marL="742950" lvl="1" indent="-285750">
              <a:lnSpc>
                <a:spcPct val="200000"/>
              </a:lnSpc>
              <a:buFont typeface="Wingdings" panose="05000000000000000000" pitchFamily="2" charset="2"/>
              <a:buChar char="Ø"/>
            </a:pPr>
            <a:r>
              <a:rPr lang="en-US" altLang="zh-CN" b="1" dirty="0" err="1">
                <a:latin typeface="+mn-ea"/>
              </a:rPr>
              <a:t>UserCF</a:t>
            </a:r>
            <a:r>
              <a:rPr lang="zh-CN" altLang="en-US" b="1" dirty="0">
                <a:latin typeface="+mn-ea"/>
              </a:rPr>
              <a:t>思想</a:t>
            </a:r>
            <a:r>
              <a:rPr lang="zh-CN" altLang="en-US" dirty="0">
                <a:latin typeface="+mn-ea"/>
              </a:rPr>
              <a:t>：是根据用户行为数据，找到与目标用户有 </a:t>
            </a:r>
            <a:r>
              <a:rPr lang="zh-CN" altLang="en-US" u="sng" dirty="0">
                <a:latin typeface="+mn-ea"/>
              </a:rPr>
              <a:t>相似兴趣的其他用户</a:t>
            </a:r>
            <a:r>
              <a:rPr lang="zh-CN" altLang="en-US" dirty="0">
                <a:latin typeface="+mn-ea"/>
              </a:rPr>
              <a:t>，给用户推荐其他用户喜欢的物品。</a:t>
            </a:r>
            <a:endParaRPr lang="en-US" altLang="zh-CN" dirty="0">
              <a:latin typeface="+mn-ea"/>
            </a:endParaRPr>
          </a:p>
          <a:p>
            <a:pPr marL="742950" lvl="1" indent="-285750">
              <a:lnSpc>
                <a:spcPct val="200000"/>
              </a:lnSpc>
              <a:buFont typeface="Wingdings" panose="05000000000000000000" pitchFamily="2" charset="2"/>
              <a:buChar char="Ø"/>
            </a:pPr>
            <a:r>
              <a:rPr lang="en-US" altLang="zh-CN" b="1" dirty="0" err="1">
                <a:latin typeface="+mn-ea"/>
              </a:rPr>
              <a:t>ItemCF</a:t>
            </a:r>
            <a:r>
              <a:rPr lang="zh-CN" altLang="en-US" b="1" dirty="0">
                <a:latin typeface="+mn-ea"/>
              </a:rPr>
              <a:t>思想</a:t>
            </a:r>
            <a:r>
              <a:rPr lang="zh-CN" altLang="en-US" dirty="0">
                <a:latin typeface="+mn-ea"/>
              </a:rPr>
              <a:t>：是根据用户行为数据，计算物品间的相似度，</a:t>
            </a:r>
            <a:r>
              <a:rPr lang="zh-CN" altLang="en-US" u="sng" dirty="0">
                <a:latin typeface="+mn-ea"/>
              </a:rPr>
              <a:t>基于用户以往的喜好记录</a:t>
            </a:r>
            <a:r>
              <a:rPr lang="zh-CN" altLang="en-US" dirty="0">
                <a:latin typeface="+mn-ea"/>
              </a:rPr>
              <a:t>，推荐给用户相似的物品。</a:t>
            </a:r>
          </a:p>
          <a:p>
            <a:pPr marL="285750" indent="-285750">
              <a:lnSpc>
                <a:spcPct val="150000"/>
              </a:lnSpc>
              <a:buFont typeface="Wingdings" panose="05000000000000000000" pitchFamily="2" charset="2"/>
              <a:buChar char="p"/>
            </a:pPr>
            <a:endParaRPr lang="zh-CN" altLang="en-US" dirty="0">
              <a:latin typeface="+mn-ea"/>
            </a:endParaRPr>
          </a:p>
          <a:p>
            <a:pPr>
              <a:lnSpc>
                <a:spcPct val="150000"/>
              </a:lnSpc>
            </a:pPr>
            <a:endParaRPr lang="en-US" altLang="zh-CN" dirty="0">
              <a:latin typeface="+mn-ea"/>
            </a:endParaRPr>
          </a:p>
        </p:txBody>
      </p:sp>
    </p:spTree>
    <p:extLst>
      <p:ext uri="{BB962C8B-B14F-4D97-AF65-F5344CB8AC3E}">
        <p14:creationId xmlns:p14="http://schemas.microsoft.com/office/powerpoint/2010/main" val="2418984519"/>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19" name="文本框 6"/>
          <p:cNvSpPr txBox="1"/>
          <p:nvPr/>
        </p:nvSpPr>
        <p:spPr>
          <a:xfrm>
            <a:off x="536753" y="1150321"/>
            <a:ext cx="4169062" cy="430887"/>
          </a:xfrm>
          <a:prstGeom prst="rect">
            <a:avLst/>
          </a:prstGeom>
          <a:noFill/>
        </p:spPr>
        <p:txBody>
          <a:bodyPr wrap="square" rtlCol="0">
            <a:spAutoFit/>
          </a:bodyPr>
          <a:lstStyle/>
          <a:p>
            <a:pPr marL="342900" indent="-342900">
              <a:buFont typeface="Wingdings" panose="05000000000000000000" pitchFamily="2" charset="2"/>
              <a:buChar char="u"/>
            </a:pPr>
            <a:r>
              <a:rPr lang="zh-CN" altLang="en-US" sz="2200" b="1" dirty="0"/>
              <a:t>基于物品协同过滤算法</a:t>
            </a:r>
          </a:p>
        </p:txBody>
      </p:sp>
      <p:sp>
        <p:nvSpPr>
          <p:cNvPr id="23" name="文本框 6">
            <a:extLst>
              <a:ext uri="{FF2B5EF4-FFF2-40B4-BE49-F238E27FC236}">
                <a16:creationId xmlns:a16="http://schemas.microsoft.com/office/drawing/2014/main" id="{B290DF6D-8A7A-493A-9605-6EEE86AC1460}"/>
              </a:ext>
            </a:extLst>
          </p:cNvPr>
          <p:cNvSpPr txBox="1"/>
          <p:nvPr/>
        </p:nvSpPr>
        <p:spPr>
          <a:xfrm>
            <a:off x="1053829" y="1736770"/>
            <a:ext cx="1556836"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t>算法流程</a:t>
            </a:r>
            <a:endParaRPr lang="zh-CN" altLang="zh-CN" sz="2000" dirty="0"/>
          </a:p>
        </p:txBody>
      </p:sp>
      <p:sp>
        <p:nvSpPr>
          <p:cNvPr id="3" name="文本框 2">
            <a:extLst>
              <a:ext uri="{FF2B5EF4-FFF2-40B4-BE49-F238E27FC236}">
                <a16:creationId xmlns:a16="http://schemas.microsoft.com/office/drawing/2014/main" id="{14E28478-7DA9-4DCB-A0E1-F48ACCD49B00}"/>
              </a:ext>
            </a:extLst>
          </p:cNvPr>
          <p:cNvSpPr txBox="1"/>
          <p:nvPr/>
        </p:nvSpPr>
        <p:spPr>
          <a:xfrm>
            <a:off x="2999678" y="2821259"/>
            <a:ext cx="184731" cy="308995"/>
          </a:xfrm>
          <a:prstGeom prst="rect">
            <a:avLst/>
          </a:prstGeom>
          <a:noFill/>
        </p:spPr>
        <p:txBody>
          <a:bodyPr wrap="non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mc:Choice xmlns:a14="http://schemas.microsoft.com/office/drawing/2010/main" Requires="a14">
          <p:graphicFrame>
            <p:nvGraphicFramePr>
              <p:cNvPr id="4" name="图示 3">
                <a:extLst>
                  <a:ext uri="{FF2B5EF4-FFF2-40B4-BE49-F238E27FC236}">
                    <a16:creationId xmlns:a16="http://schemas.microsoft.com/office/drawing/2014/main" id="{A9B4C02D-3FF9-4D8F-AC37-0DC5DA1CCB82}"/>
                  </a:ext>
                </a:extLst>
              </p:cNvPr>
              <p:cNvGraphicFramePr/>
              <p:nvPr/>
            </p:nvGraphicFramePr>
            <p:xfrm>
              <a:off x="-1179702" y="2455001"/>
              <a:ext cx="7601972" cy="3549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4" name="图示 3">
                <a:extLst>
                  <a:ext uri="{FF2B5EF4-FFF2-40B4-BE49-F238E27FC236}">
                    <a16:creationId xmlns:a16="http://schemas.microsoft.com/office/drawing/2014/main" id="{A9B4C02D-3FF9-4D8F-AC37-0DC5DA1CCB82}"/>
                  </a:ext>
                </a:extLst>
              </p:cNvPr>
              <p:cNvGraphicFramePr/>
              <p:nvPr/>
            </p:nvGraphicFramePr>
            <p:xfrm>
              <a:off x="-1179702" y="2455001"/>
              <a:ext cx="7601972" cy="3549052"/>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5" name="文本框 4">
            <a:extLst>
              <a:ext uri="{FF2B5EF4-FFF2-40B4-BE49-F238E27FC236}">
                <a16:creationId xmlns:a16="http://schemas.microsoft.com/office/drawing/2014/main" id="{4BAEC1D6-3781-410A-9A43-19A3EF42996A}"/>
              </a:ext>
            </a:extLst>
          </p:cNvPr>
          <p:cNvSpPr txBox="1"/>
          <p:nvPr/>
        </p:nvSpPr>
        <p:spPr>
          <a:xfrm>
            <a:off x="4305268" y="1899329"/>
            <a:ext cx="4137671" cy="417358"/>
          </a:xfrm>
          <a:prstGeom prst="rect">
            <a:avLst/>
          </a:prstGeom>
          <a:noFill/>
        </p:spPr>
        <p:txBody>
          <a:bodyPr wrap="none" rtlCol="0">
            <a:spAutoFit/>
          </a:bodyPr>
          <a:lstStyle/>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1. </a:t>
            </a:r>
            <a:r>
              <a:rPr lang="zh-CN" altLang="en-US" kern="0" dirty="0">
                <a:latin typeface="微软雅黑" panose="020B0503020204020204" pitchFamily="34" charset="-122"/>
                <a:ea typeface="微软雅黑" panose="020B0503020204020204" pitchFamily="34" charset="-122"/>
                <a:cs typeface="+mn-ea"/>
                <a:sym typeface="+mn-lt"/>
              </a:rPr>
              <a:t>根据原始数据计算用户对物品的评分</a:t>
            </a:r>
          </a:p>
        </p:txBody>
      </p:sp>
      <p:pic>
        <p:nvPicPr>
          <p:cNvPr id="6" name="图片 5">
            <a:extLst>
              <a:ext uri="{FF2B5EF4-FFF2-40B4-BE49-F238E27FC236}">
                <a16:creationId xmlns:a16="http://schemas.microsoft.com/office/drawing/2014/main" id="{168FB11E-7652-4AFF-8D57-FBAC5829C5E9}"/>
              </a:ext>
            </a:extLst>
          </p:cNvPr>
          <p:cNvPicPr>
            <a:picLocks noChangeAspect="1"/>
          </p:cNvPicPr>
          <p:nvPr/>
        </p:nvPicPr>
        <p:blipFill>
          <a:blip r:embed="rId8"/>
          <a:stretch>
            <a:fillRect/>
          </a:stretch>
        </p:blipFill>
        <p:spPr>
          <a:xfrm>
            <a:off x="4705815" y="2975756"/>
            <a:ext cx="6953250" cy="2362200"/>
          </a:xfrm>
          <a:prstGeom prst="rect">
            <a:avLst/>
          </a:prstGeom>
        </p:spPr>
      </p:pic>
    </p:spTree>
    <p:extLst>
      <p:ext uri="{BB962C8B-B14F-4D97-AF65-F5344CB8AC3E}">
        <p14:creationId xmlns:p14="http://schemas.microsoft.com/office/powerpoint/2010/main" val="181900149"/>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19" name="文本框 6"/>
          <p:cNvSpPr txBox="1"/>
          <p:nvPr/>
        </p:nvSpPr>
        <p:spPr>
          <a:xfrm>
            <a:off x="536753" y="1150321"/>
            <a:ext cx="4169062" cy="430887"/>
          </a:xfrm>
          <a:prstGeom prst="rect">
            <a:avLst/>
          </a:prstGeom>
          <a:noFill/>
        </p:spPr>
        <p:txBody>
          <a:bodyPr wrap="square" rtlCol="0">
            <a:spAutoFit/>
          </a:bodyPr>
          <a:lstStyle/>
          <a:p>
            <a:pPr marL="342900" indent="-342900">
              <a:buFont typeface="Wingdings" panose="05000000000000000000" pitchFamily="2" charset="2"/>
              <a:buChar char="u"/>
            </a:pPr>
            <a:r>
              <a:rPr lang="zh-CN" altLang="en-US" sz="2200" b="1" dirty="0"/>
              <a:t>基于物品协同过滤算法</a:t>
            </a:r>
          </a:p>
        </p:txBody>
      </p:sp>
      <p:sp>
        <p:nvSpPr>
          <p:cNvPr id="23" name="文本框 6">
            <a:extLst>
              <a:ext uri="{FF2B5EF4-FFF2-40B4-BE49-F238E27FC236}">
                <a16:creationId xmlns:a16="http://schemas.microsoft.com/office/drawing/2014/main" id="{B290DF6D-8A7A-493A-9605-6EEE86AC1460}"/>
              </a:ext>
            </a:extLst>
          </p:cNvPr>
          <p:cNvSpPr txBox="1"/>
          <p:nvPr/>
        </p:nvSpPr>
        <p:spPr>
          <a:xfrm>
            <a:off x="1053829" y="1736770"/>
            <a:ext cx="1556836"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t>算法流程</a:t>
            </a:r>
            <a:endParaRPr lang="zh-CN" altLang="zh-CN" sz="2000" dirty="0"/>
          </a:p>
        </p:txBody>
      </p:sp>
      <p:sp>
        <p:nvSpPr>
          <p:cNvPr id="3" name="文本框 2">
            <a:extLst>
              <a:ext uri="{FF2B5EF4-FFF2-40B4-BE49-F238E27FC236}">
                <a16:creationId xmlns:a16="http://schemas.microsoft.com/office/drawing/2014/main" id="{14E28478-7DA9-4DCB-A0E1-F48ACCD49B00}"/>
              </a:ext>
            </a:extLst>
          </p:cNvPr>
          <p:cNvSpPr txBox="1"/>
          <p:nvPr/>
        </p:nvSpPr>
        <p:spPr>
          <a:xfrm>
            <a:off x="2999678" y="2821259"/>
            <a:ext cx="184731" cy="308995"/>
          </a:xfrm>
          <a:prstGeom prst="rect">
            <a:avLst/>
          </a:prstGeom>
          <a:noFill/>
        </p:spPr>
        <p:txBody>
          <a:bodyPr wrap="non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mc:Choice xmlns:a14="http://schemas.microsoft.com/office/drawing/2010/main" Requires="a14">
          <p:graphicFrame>
            <p:nvGraphicFramePr>
              <p:cNvPr id="4" name="图示 3">
                <a:extLst>
                  <a:ext uri="{FF2B5EF4-FFF2-40B4-BE49-F238E27FC236}">
                    <a16:creationId xmlns:a16="http://schemas.microsoft.com/office/drawing/2014/main" id="{A9B4C02D-3FF9-4D8F-AC37-0DC5DA1CCB82}"/>
                  </a:ext>
                </a:extLst>
              </p:cNvPr>
              <p:cNvGraphicFramePr/>
              <p:nvPr/>
            </p:nvGraphicFramePr>
            <p:xfrm>
              <a:off x="-1179702" y="2455001"/>
              <a:ext cx="7601972" cy="3549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4" name="图示 3">
                <a:extLst>
                  <a:ext uri="{FF2B5EF4-FFF2-40B4-BE49-F238E27FC236}">
                    <a16:creationId xmlns:a16="http://schemas.microsoft.com/office/drawing/2014/main" id="{A9B4C02D-3FF9-4D8F-AC37-0DC5DA1CCB82}"/>
                  </a:ext>
                </a:extLst>
              </p:cNvPr>
              <p:cNvGraphicFramePr/>
              <p:nvPr/>
            </p:nvGraphicFramePr>
            <p:xfrm>
              <a:off x="-1179702" y="2455001"/>
              <a:ext cx="7601972" cy="3549052"/>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5" name="文本框 4">
            <a:extLst>
              <a:ext uri="{FF2B5EF4-FFF2-40B4-BE49-F238E27FC236}">
                <a16:creationId xmlns:a16="http://schemas.microsoft.com/office/drawing/2014/main" id="{4BAEC1D6-3781-410A-9A43-19A3EF42996A}"/>
              </a:ext>
            </a:extLst>
          </p:cNvPr>
          <p:cNvSpPr txBox="1"/>
          <p:nvPr/>
        </p:nvSpPr>
        <p:spPr>
          <a:xfrm>
            <a:off x="4226377" y="1708633"/>
            <a:ext cx="5684569" cy="417358"/>
          </a:xfrm>
          <a:prstGeom prst="rect">
            <a:avLst/>
          </a:prstGeom>
          <a:noFill/>
        </p:spPr>
        <p:txBody>
          <a:bodyPr wrap="none" rtlCol="0">
            <a:spAutoFit/>
          </a:bodyPr>
          <a:lstStyle/>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2.</a:t>
            </a:r>
            <a:r>
              <a:rPr lang="zh-CN" altLang="en-US" kern="0" dirty="0">
                <a:latin typeface="微软雅黑" panose="020B0503020204020204" pitchFamily="34" charset="-122"/>
                <a:ea typeface="微软雅黑" panose="020B0503020204020204" pitchFamily="34" charset="-122"/>
                <a:cs typeface="+mn-ea"/>
                <a:sym typeface="+mn-lt"/>
              </a:rPr>
              <a:t>计算物品之间的相似度，可使用余弦相似度，如下：</a:t>
            </a:r>
          </a:p>
        </p:txBody>
      </p:sp>
      <p:pic>
        <p:nvPicPr>
          <p:cNvPr id="7" name="图片 6">
            <a:extLst>
              <a:ext uri="{FF2B5EF4-FFF2-40B4-BE49-F238E27FC236}">
                <a16:creationId xmlns:a16="http://schemas.microsoft.com/office/drawing/2014/main" id="{09CB01B0-F28E-4602-96DC-71A37796F293}"/>
              </a:ext>
            </a:extLst>
          </p:cNvPr>
          <p:cNvPicPr>
            <a:picLocks noChangeAspect="1"/>
          </p:cNvPicPr>
          <p:nvPr/>
        </p:nvPicPr>
        <p:blipFill rotWithShape="1">
          <a:blip r:embed="rId8"/>
          <a:srcRect t="14426" b="8379"/>
          <a:stretch/>
        </p:blipFill>
        <p:spPr>
          <a:xfrm>
            <a:off x="4349040" y="2253416"/>
            <a:ext cx="6658444" cy="972000"/>
          </a:xfrm>
          <a:prstGeom prst="rect">
            <a:avLst/>
          </a:prstGeom>
        </p:spPr>
      </p:pic>
      <p:pic>
        <p:nvPicPr>
          <p:cNvPr id="8" name="图片 7">
            <a:extLst>
              <a:ext uri="{FF2B5EF4-FFF2-40B4-BE49-F238E27FC236}">
                <a16:creationId xmlns:a16="http://schemas.microsoft.com/office/drawing/2014/main" id="{54F8E7DC-55D0-49DD-9CB9-77EA4A59200E}"/>
              </a:ext>
            </a:extLst>
          </p:cNvPr>
          <p:cNvPicPr>
            <a:picLocks noChangeAspect="1"/>
          </p:cNvPicPr>
          <p:nvPr/>
        </p:nvPicPr>
        <p:blipFill>
          <a:blip r:embed="rId9"/>
          <a:stretch>
            <a:fillRect/>
          </a:stretch>
        </p:blipFill>
        <p:spPr>
          <a:xfrm>
            <a:off x="4461385" y="3352841"/>
            <a:ext cx="6953250" cy="2733675"/>
          </a:xfrm>
          <a:prstGeom prst="rect">
            <a:avLst/>
          </a:prstGeom>
        </p:spPr>
      </p:pic>
    </p:spTree>
    <p:extLst>
      <p:ext uri="{BB962C8B-B14F-4D97-AF65-F5344CB8AC3E}">
        <p14:creationId xmlns:p14="http://schemas.microsoft.com/office/powerpoint/2010/main" val="3739701009"/>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19" name="文本框 6"/>
          <p:cNvSpPr txBox="1"/>
          <p:nvPr/>
        </p:nvSpPr>
        <p:spPr>
          <a:xfrm>
            <a:off x="536753" y="1150321"/>
            <a:ext cx="4169062" cy="430887"/>
          </a:xfrm>
          <a:prstGeom prst="rect">
            <a:avLst/>
          </a:prstGeom>
          <a:noFill/>
        </p:spPr>
        <p:txBody>
          <a:bodyPr wrap="square" rtlCol="0">
            <a:spAutoFit/>
          </a:bodyPr>
          <a:lstStyle/>
          <a:p>
            <a:pPr marL="342900" indent="-342900">
              <a:buFont typeface="Wingdings" panose="05000000000000000000" pitchFamily="2" charset="2"/>
              <a:buChar char="u"/>
            </a:pPr>
            <a:r>
              <a:rPr lang="zh-CN" altLang="en-US" sz="2200" b="1" dirty="0"/>
              <a:t>基于物品协同过滤算法</a:t>
            </a:r>
          </a:p>
        </p:txBody>
      </p:sp>
      <p:sp>
        <p:nvSpPr>
          <p:cNvPr id="23" name="文本框 6">
            <a:extLst>
              <a:ext uri="{FF2B5EF4-FFF2-40B4-BE49-F238E27FC236}">
                <a16:creationId xmlns:a16="http://schemas.microsoft.com/office/drawing/2014/main" id="{B290DF6D-8A7A-493A-9605-6EEE86AC1460}"/>
              </a:ext>
            </a:extLst>
          </p:cNvPr>
          <p:cNvSpPr txBox="1"/>
          <p:nvPr/>
        </p:nvSpPr>
        <p:spPr>
          <a:xfrm>
            <a:off x="1053829" y="1736770"/>
            <a:ext cx="1556836"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t>算法流程</a:t>
            </a:r>
            <a:endParaRPr lang="zh-CN" altLang="zh-CN" sz="2000" dirty="0"/>
          </a:p>
        </p:txBody>
      </p:sp>
      <p:sp>
        <p:nvSpPr>
          <p:cNvPr id="3" name="文本框 2">
            <a:extLst>
              <a:ext uri="{FF2B5EF4-FFF2-40B4-BE49-F238E27FC236}">
                <a16:creationId xmlns:a16="http://schemas.microsoft.com/office/drawing/2014/main" id="{14E28478-7DA9-4DCB-A0E1-F48ACCD49B00}"/>
              </a:ext>
            </a:extLst>
          </p:cNvPr>
          <p:cNvSpPr txBox="1"/>
          <p:nvPr/>
        </p:nvSpPr>
        <p:spPr>
          <a:xfrm>
            <a:off x="2999678" y="2821259"/>
            <a:ext cx="184731" cy="308995"/>
          </a:xfrm>
          <a:prstGeom prst="rect">
            <a:avLst/>
          </a:prstGeom>
          <a:noFill/>
        </p:spPr>
        <p:txBody>
          <a:bodyPr wrap="non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mc:Choice xmlns:a14="http://schemas.microsoft.com/office/drawing/2010/main" Requires="a14">
          <p:graphicFrame>
            <p:nvGraphicFramePr>
              <p:cNvPr id="4" name="图示 3">
                <a:extLst>
                  <a:ext uri="{FF2B5EF4-FFF2-40B4-BE49-F238E27FC236}">
                    <a16:creationId xmlns:a16="http://schemas.microsoft.com/office/drawing/2014/main" id="{A9B4C02D-3FF9-4D8F-AC37-0DC5DA1CCB82}"/>
                  </a:ext>
                </a:extLst>
              </p:cNvPr>
              <p:cNvGraphicFramePr/>
              <p:nvPr/>
            </p:nvGraphicFramePr>
            <p:xfrm>
              <a:off x="-1179702" y="2455001"/>
              <a:ext cx="7601972" cy="3549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4" name="图示 3">
                <a:extLst>
                  <a:ext uri="{FF2B5EF4-FFF2-40B4-BE49-F238E27FC236}">
                    <a16:creationId xmlns:a16="http://schemas.microsoft.com/office/drawing/2014/main" id="{A9B4C02D-3FF9-4D8F-AC37-0DC5DA1CCB82}"/>
                  </a:ext>
                </a:extLst>
              </p:cNvPr>
              <p:cNvGraphicFramePr/>
              <p:nvPr/>
            </p:nvGraphicFramePr>
            <p:xfrm>
              <a:off x="-1179702" y="2455001"/>
              <a:ext cx="7601972" cy="3549052"/>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5" name="文本框 4">
            <a:extLst>
              <a:ext uri="{FF2B5EF4-FFF2-40B4-BE49-F238E27FC236}">
                <a16:creationId xmlns:a16="http://schemas.microsoft.com/office/drawing/2014/main" id="{4BAEC1D6-3781-410A-9A43-19A3EF42996A}"/>
              </a:ext>
            </a:extLst>
          </p:cNvPr>
          <p:cNvSpPr txBox="1"/>
          <p:nvPr/>
        </p:nvSpPr>
        <p:spPr>
          <a:xfrm>
            <a:off x="4226377" y="1853339"/>
            <a:ext cx="5684569" cy="417358"/>
          </a:xfrm>
          <a:prstGeom prst="rect">
            <a:avLst/>
          </a:prstGeom>
          <a:noFill/>
        </p:spPr>
        <p:txBody>
          <a:bodyPr wrap="none" rtlCol="0">
            <a:spAutoFit/>
          </a:bodyPr>
          <a:lstStyle/>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3.</a:t>
            </a:r>
            <a:r>
              <a:rPr lang="zh-CN" altLang="en-US" kern="0" dirty="0">
                <a:latin typeface="微软雅黑" panose="020B0503020204020204" pitchFamily="34" charset="-122"/>
                <a:ea typeface="微软雅黑" panose="020B0503020204020204" pitchFamily="34" charset="-122"/>
                <a:cs typeface="+mn-ea"/>
                <a:sym typeface="+mn-lt"/>
              </a:rPr>
              <a:t>用户对物品的评分矩阵 </a:t>
            </a:r>
            <a:r>
              <a:rPr lang="en-US" altLang="zh-CN"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物品相似矩阵 </a:t>
            </a:r>
            <a:r>
              <a:rPr lang="en-US" altLang="zh-CN"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推荐列表</a:t>
            </a:r>
          </a:p>
        </p:txBody>
      </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90B8AAB5-8724-4216-9E66-DBCE317E7A71}"/>
                  </a:ext>
                </a:extLst>
              </p:cNvPr>
              <p:cNvSpPr/>
              <p:nvPr/>
            </p:nvSpPr>
            <p:spPr>
              <a:xfrm>
                <a:off x="6422270" y="2503750"/>
                <a:ext cx="1716688" cy="46166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微软雅黑" panose="020B0503020204020204" pitchFamily="34" charset="-122"/>
                          <a:cs typeface="+mn-ea"/>
                          <a:sym typeface="+mn-lt"/>
                        </a:rPr>
                        <m:t>𝐴</m:t>
                      </m:r>
                      <m:r>
                        <a:rPr lang="en-US" altLang="zh-CN" sz="2400" i="1">
                          <a:latin typeface="Cambria Math" panose="02040503050406030204" pitchFamily="18" charset="0"/>
                          <a:ea typeface="微软雅黑" panose="020B0503020204020204" pitchFamily="34" charset="-122"/>
                          <a:cs typeface="+mn-ea"/>
                          <a:sym typeface="+mn-lt"/>
                        </a:rPr>
                        <m:t>=</m:t>
                      </m:r>
                      <m:r>
                        <a:rPr lang="en-US" altLang="zh-CN" sz="2400" i="1">
                          <a:latin typeface="Cambria Math" panose="02040503050406030204" pitchFamily="18" charset="0"/>
                          <a:ea typeface="微软雅黑" panose="020B0503020204020204" pitchFamily="34" charset="-122"/>
                          <a:cs typeface="+mn-ea"/>
                          <a:sym typeface="+mn-lt"/>
                        </a:rPr>
                        <m:t>𝑋</m:t>
                      </m:r>
                      <m:r>
                        <a:rPr lang="en-US" altLang="zh-CN" sz="2400" i="1">
                          <a:latin typeface="Cambria Math" panose="02040503050406030204" pitchFamily="18" charset="0"/>
                          <a:ea typeface="微软雅黑" panose="020B0503020204020204" pitchFamily="34" charset="-122"/>
                          <a:cs typeface="+mn-ea"/>
                          <a:sym typeface="+mn-lt"/>
                        </a:rPr>
                        <m:t>∗</m:t>
                      </m:r>
                      <m:sSup>
                        <m:sSupPr>
                          <m:ctrlPr>
                            <a:rPr lang="en-US" altLang="zh-CN" sz="2400" i="1">
                              <a:latin typeface="Cambria Math" panose="02040503050406030204" pitchFamily="18" charset="0"/>
                              <a:ea typeface="微软雅黑" panose="020B0503020204020204" pitchFamily="34" charset="-122"/>
                              <a:cs typeface="+mn-ea"/>
                              <a:sym typeface="+mn-lt"/>
                            </a:rPr>
                          </m:ctrlPr>
                        </m:sSupPr>
                        <m:e>
                          <m:r>
                            <a:rPr lang="en-US" altLang="zh-CN" sz="2400" i="1">
                              <a:latin typeface="Cambria Math" panose="02040503050406030204" pitchFamily="18" charset="0"/>
                              <a:ea typeface="微软雅黑" panose="020B0503020204020204" pitchFamily="34" charset="-122"/>
                              <a:cs typeface="+mn-ea"/>
                              <a:sym typeface="+mn-lt"/>
                            </a:rPr>
                            <m:t>𝑌</m:t>
                          </m:r>
                        </m:e>
                        <m:sup>
                          <m:r>
                            <a:rPr lang="en-US" altLang="zh-CN" sz="2400" i="1">
                              <a:latin typeface="Cambria Math" panose="02040503050406030204" pitchFamily="18" charset="0"/>
                              <a:ea typeface="微软雅黑" panose="020B0503020204020204" pitchFamily="34" charset="-122"/>
                              <a:cs typeface="+mn-ea"/>
                              <a:sym typeface="+mn-lt"/>
                            </a:rPr>
                            <m:t>𝑇</m:t>
                          </m:r>
                        </m:sup>
                      </m:sSup>
                    </m:oMath>
                  </m:oMathPara>
                </a14:m>
                <a:endParaRPr lang="zh-CN" altLang="en-US" sz="2400" dirty="0"/>
              </a:p>
            </p:txBody>
          </p:sp>
        </mc:Choice>
        <mc:Fallback>
          <p:sp>
            <p:nvSpPr>
              <p:cNvPr id="6" name="矩形 5">
                <a:extLst>
                  <a:ext uri="{FF2B5EF4-FFF2-40B4-BE49-F238E27FC236}">
                    <a16:creationId xmlns:a16="http://schemas.microsoft.com/office/drawing/2014/main" id="{90B8AAB5-8724-4216-9E66-DBCE317E7A71}"/>
                  </a:ext>
                </a:extLst>
              </p:cNvPr>
              <p:cNvSpPr>
                <a:spLocks noRot="1" noChangeAspect="1" noMove="1" noResize="1" noEditPoints="1" noAdjustHandles="1" noChangeArrowheads="1" noChangeShapeType="1" noTextEdit="1"/>
              </p:cNvSpPr>
              <p:nvPr/>
            </p:nvSpPr>
            <p:spPr>
              <a:xfrm>
                <a:off x="6422270" y="2503750"/>
                <a:ext cx="1716688" cy="461665"/>
              </a:xfrm>
              <a:prstGeom prst="rect">
                <a:avLst/>
              </a:prstGeom>
              <a:blipFill>
                <a:blip r:embed="rId8"/>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156FA7A5-EAA0-46CF-BF11-D26452EDD3E2}"/>
              </a:ext>
            </a:extLst>
          </p:cNvPr>
          <p:cNvPicPr>
            <a:picLocks noChangeAspect="1"/>
          </p:cNvPicPr>
          <p:nvPr/>
        </p:nvPicPr>
        <p:blipFill>
          <a:blip r:embed="rId9"/>
          <a:stretch>
            <a:fillRect/>
          </a:stretch>
        </p:blipFill>
        <p:spPr>
          <a:xfrm>
            <a:off x="4461385" y="3151679"/>
            <a:ext cx="6339684" cy="2556000"/>
          </a:xfrm>
          <a:prstGeom prst="rect">
            <a:avLst/>
          </a:prstGeom>
        </p:spPr>
      </p:pic>
    </p:spTree>
    <p:extLst>
      <p:ext uri="{BB962C8B-B14F-4D97-AF65-F5344CB8AC3E}">
        <p14:creationId xmlns:p14="http://schemas.microsoft.com/office/powerpoint/2010/main" val="260717746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28" name="TextBox 14"/>
          <p:cNvSpPr txBox="1"/>
          <p:nvPr/>
        </p:nvSpPr>
        <p:spPr>
          <a:xfrm>
            <a:off x="6978318" y="2505670"/>
            <a:ext cx="3929700" cy="1846659"/>
          </a:xfrm>
          <a:prstGeom prst="rect">
            <a:avLst/>
          </a:prstGeom>
          <a:noFill/>
        </p:spPr>
        <p:txBody>
          <a:bodyPr wrap="square" rtlCol="0">
            <a:spAutoFit/>
          </a:bodyPr>
          <a:lstStyle/>
          <a:p>
            <a:r>
              <a:rPr lang="en-US" altLang="zh-CN" sz="1600" dirty="0"/>
              <a:t>[1.5,10.5]</a:t>
            </a:r>
            <a:endParaRPr lang="zh-CN" altLang="zh-CN" sz="1600" dirty="0"/>
          </a:p>
          <a:p>
            <a:r>
              <a:rPr lang="en-US" altLang="zh-CN" sz="1600" dirty="0"/>
              <a:t>[10.5,1.5]</a:t>
            </a:r>
            <a:endParaRPr lang="zh-CN" altLang="zh-CN" sz="1600" dirty="0"/>
          </a:p>
          <a:p>
            <a:r>
              <a:rPr lang="en-US" altLang="zh-CN" sz="1600" dirty="0"/>
              <a:t>[10.5,10.5]</a:t>
            </a:r>
            <a:endParaRPr lang="zh-CN" altLang="zh-CN" sz="1600" dirty="0"/>
          </a:p>
          <a:p>
            <a:r>
              <a:rPr lang="en-US" altLang="zh-CN" sz="1600" dirty="0"/>
              <a:t>2</a:t>
            </a:r>
            <a:endParaRPr lang="zh-CN" altLang="zh-CN" sz="1600" dirty="0"/>
          </a:p>
          <a:p>
            <a:r>
              <a:rPr lang="en-US" altLang="zh-CN" sz="1600" dirty="0"/>
              <a:t>Within Set Sum of Squared Errors = 6.000000000000057</a:t>
            </a:r>
            <a:endParaRPr lang="zh-CN" altLang="zh-CN" sz="1600" dirty="0"/>
          </a:p>
          <a:p>
            <a:endParaRPr lang="zh-CN" altLang="en-US" dirty="0"/>
          </a:p>
        </p:txBody>
      </p:sp>
      <p:sp>
        <p:nvSpPr>
          <p:cNvPr id="30" name="TextBox 16"/>
          <p:cNvSpPr txBox="1"/>
          <p:nvPr/>
        </p:nvSpPr>
        <p:spPr>
          <a:xfrm>
            <a:off x="6978318" y="1505986"/>
            <a:ext cx="3177026" cy="368300"/>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31" name="文本框 40"/>
          <p:cNvSpPr txBox="1"/>
          <p:nvPr/>
        </p:nvSpPr>
        <p:spPr>
          <a:xfrm>
            <a:off x="499173" y="952917"/>
            <a:ext cx="2483372" cy="461665"/>
          </a:xfrm>
          <a:prstGeom prst="rect">
            <a:avLst/>
          </a:prstGeom>
          <a:noFill/>
        </p:spPr>
        <p:txBody>
          <a:bodyPr wrap="none" rtlCol="0">
            <a:spAutoFit/>
          </a:bodyPr>
          <a:lstStyle/>
          <a:p>
            <a:pPr marL="285750" indent="-285750">
              <a:buFont typeface="Wingdings" panose="05000000000000000000" charset="0"/>
              <a:buChar char="p"/>
            </a:pPr>
            <a:r>
              <a:rPr lang="en-US" altLang="zh-CN" sz="2400" b="1" dirty="0">
                <a:solidFill>
                  <a:schemeClr val="tx2"/>
                </a:solidFill>
              </a:rPr>
              <a:t>4.2.2 </a:t>
            </a:r>
            <a:r>
              <a:rPr lang="zh-CN" altLang="en-US" sz="2400" b="1" dirty="0">
                <a:solidFill>
                  <a:schemeClr val="tx2"/>
                </a:solidFill>
              </a:rPr>
              <a:t>聚类算法</a:t>
            </a:r>
          </a:p>
        </p:txBody>
      </p:sp>
      <p:sp>
        <p:nvSpPr>
          <p:cNvPr id="33" name="TextBox 13"/>
          <p:cNvSpPr txBox="1"/>
          <p:nvPr/>
        </p:nvSpPr>
        <p:spPr>
          <a:xfrm>
            <a:off x="939666" y="1986436"/>
            <a:ext cx="5241326" cy="4339650"/>
          </a:xfrm>
          <a:prstGeom prst="rect">
            <a:avLst/>
          </a:prstGeom>
          <a:noFill/>
          <a:ln>
            <a:noFill/>
            <a:prstDash val="dash"/>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import </a:t>
            </a:r>
            <a:r>
              <a:rPr lang="en-US" altLang="zh-CN" sz="1400" dirty="0" err="1">
                <a:latin typeface="Times New Roman" panose="02020603050405020304" pitchFamily="18" charset="0"/>
                <a:cs typeface="Times New Roman" panose="02020603050405020304" pitchFamily="18" charset="0"/>
              </a:rPr>
              <a:t>org.apache.spark.mllib.clustering</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KMeans,KMeansModel</a:t>
            </a:r>
            <a:r>
              <a:rPr lang="en-US" altLang="zh-CN" sz="1400" dirty="0">
                <a:latin typeface="Times New Roman" panose="02020603050405020304" pitchFamily="18" charset="0"/>
                <a:cs typeface="Times New Roman" panose="02020603050405020304" pitchFamily="18" charset="0"/>
              </a:rPr>
              <a:t>}</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import </a:t>
            </a:r>
            <a:r>
              <a:rPr lang="en-US" altLang="zh-CN" sz="1400" dirty="0" err="1">
                <a:latin typeface="Times New Roman" panose="02020603050405020304" pitchFamily="18" charset="0"/>
                <a:cs typeface="Times New Roman" panose="02020603050405020304" pitchFamily="18" charset="0"/>
              </a:rPr>
              <a:t>org.apache.spark.mllib.linalg.Vectors</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Load and parse the data</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val data = </a:t>
            </a:r>
            <a:r>
              <a:rPr lang="en-US" altLang="zh-CN" sz="1400" dirty="0" err="1">
                <a:latin typeface="Times New Roman" panose="02020603050405020304" pitchFamily="18" charset="0"/>
                <a:cs typeface="Times New Roman" panose="02020603050405020304" pitchFamily="18" charset="0"/>
              </a:rPr>
              <a:t>sc</a:t>
            </a:r>
            <a:r>
              <a:rPr lang="en-US" altLang="zh-CN" sz="1400" err="1">
                <a:latin typeface="Times New Roman" panose="02020603050405020304" pitchFamily="18" charset="0"/>
                <a:cs typeface="Times New Roman" panose="02020603050405020304" pitchFamily="18" charset="0"/>
              </a:rPr>
              <a:t>.</a:t>
            </a:r>
            <a:r>
              <a:rPr lang="en-US" altLang="zh-CN" sz="1400">
                <a:latin typeface="Times New Roman" panose="02020603050405020304" pitchFamily="18" charset="0"/>
                <a:cs typeface="Times New Roman" panose="02020603050405020304" pitchFamily="18" charset="0"/>
              </a:rPr>
              <a:t>textFile</a:t>
            </a:r>
            <a:r>
              <a:rPr lang="en-US" altLang="zh-CN" sz="1400" dirty="0">
                <a:latin typeface="Times New Roman" panose="02020603050405020304" pitchFamily="18" charset="0"/>
                <a:cs typeface="Times New Roman" panose="02020603050405020304" pitchFamily="18" charset="0"/>
              </a:rPr>
              <a:t>("data/</a:t>
            </a:r>
            <a:r>
              <a:rPr lang="en-US" altLang="zh-CN" sz="1400" dirty="0" err="1">
                <a:latin typeface="Times New Roman" panose="02020603050405020304" pitchFamily="18" charset="0"/>
                <a:cs typeface="Times New Roman" panose="02020603050405020304" pitchFamily="18" charset="0"/>
              </a:rPr>
              <a:t>mllib</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points</a:t>
            </a:r>
            <a:r>
              <a:rPr lang="en-US" altLang="zh-CN" sz="1400" err="1">
                <a:latin typeface="Times New Roman" panose="02020603050405020304" pitchFamily="18" charset="0"/>
                <a:cs typeface="Times New Roman" panose="02020603050405020304" pitchFamily="18" charset="0"/>
              </a:rPr>
              <a:t>.</a:t>
            </a:r>
            <a:r>
              <a:rPr lang="en-US" altLang="zh-CN" sz="1400">
                <a:latin typeface="Times New Roman" panose="02020603050405020304" pitchFamily="18" charset="0"/>
                <a:cs typeface="Times New Roman" panose="02020603050405020304" pitchFamily="18" charset="0"/>
              </a:rPr>
              <a:t>txt</a:t>
            </a:r>
            <a:r>
              <a:rPr lang="en-US" altLang="zh-CN" sz="1400" dirty="0">
                <a:latin typeface="Times New Roman" panose="02020603050405020304" pitchFamily="18" charset="0"/>
                <a:cs typeface="Times New Roman" panose="02020603050405020304" pitchFamily="18" charset="0"/>
              </a:rPr>
              <a:t>")</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val parsedData = data.map(s =&gt; Vectors.dense(s.split("\\s+").map(_.toDouble))).cache()</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Cluster the data into three classes using KMeans</a:t>
            </a:r>
            <a:endParaRPr lang="zh-CN" altLang="zh-CN" sz="1400" dirty="0">
              <a:latin typeface="Times New Roman" panose="02020603050405020304" pitchFamily="18" charset="0"/>
              <a:cs typeface="Times New Roman" panose="02020603050405020304" pitchFamily="18" charset="0"/>
            </a:endParaRPr>
          </a:p>
          <a:p>
            <a:r>
              <a:rPr lang="zh-CN" altLang="zh-CN" sz="1400" dirty="0">
                <a:latin typeface="Times New Roman" panose="02020603050405020304" pitchFamily="18" charset="0"/>
                <a:cs typeface="Times New Roman" panose="02020603050405020304" pitchFamily="18" charset="0"/>
              </a:rPr>
              <a:t>val k = 3</a:t>
            </a:r>
          </a:p>
          <a:p>
            <a:r>
              <a:rPr lang="zh-CN" altLang="zh-CN" sz="1400" dirty="0">
                <a:latin typeface="Times New Roman" panose="02020603050405020304" pitchFamily="18" charset="0"/>
                <a:cs typeface="Times New Roman" panose="02020603050405020304" pitchFamily="18" charset="0"/>
              </a:rPr>
              <a:t>val numIterations = 20</a:t>
            </a:r>
          </a:p>
          <a:p>
            <a:r>
              <a:rPr lang="zh-CN" altLang="zh-CN" sz="1400" dirty="0">
                <a:latin typeface="Times New Roman" panose="02020603050405020304" pitchFamily="18" charset="0"/>
                <a:cs typeface="Times New Roman" panose="02020603050405020304" pitchFamily="18" charset="0"/>
              </a:rPr>
              <a:t>val clusters = KMeans.train(parsedData, k, numIterations)</a:t>
            </a:r>
          </a:p>
          <a:p>
            <a:r>
              <a:rPr lang="zh-CN" altLang="zh-CN" sz="1400" dirty="0">
                <a:latin typeface="Times New Roman" panose="02020603050405020304" pitchFamily="18" charset="0"/>
                <a:cs typeface="Times New Roman" panose="02020603050405020304" pitchFamily="18" charset="0"/>
              </a:rPr>
              <a:t> </a:t>
            </a:r>
          </a:p>
          <a:p>
            <a:r>
              <a:rPr lang="en-US" altLang="zh-CN" sz="1400" dirty="0">
                <a:latin typeface="Times New Roman" panose="02020603050405020304" pitchFamily="18" charset="0"/>
                <a:cs typeface="Times New Roman" panose="02020603050405020304" pitchFamily="18" charset="0"/>
              </a:rPr>
              <a:t>for(c &lt;- </a:t>
            </a:r>
            <a:r>
              <a:rPr lang="en-US" altLang="zh-CN" sz="1400" dirty="0" err="1">
                <a:latin typeface="Times New Roman" panose="02020603050405020304" pitchFamily="18" charset="0"/>
                <a:cs typeface="Times New Roman" panose="02020603050405020304" pitchFamily="18" charset="0"/>
              </a:rPr>
              <a:t>clusters.clusterCenters</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println</a:t>
            </a:r>
            <a:r>
              <a:rPr lang="en-US" altLang="zh-CN" sz="1400" dirty="0">
                <a:latin typeface="Times New Roman" panose="02020603050405020304" pitchFamily="18" charset="0"/>
                <a:cs typeface="Times New Roman" panose="02020603050405020304" pitchFamily="18" charset="0"/>
              </a:rPr>
              <a:t>(c)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clusters.predict(Vectors.dense(10,10))</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Evaluate clustering by computing Within Set Sum of Squared Errors</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val WSSSE = clusters.computeCost(parsedData)</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println("Within Set Sum of Squared Errors = " + WSSSE)</a:t>
            </a:r>
            <a:endParaRPr lang="zh-CN" altLang="zh-CN" sz="1400" dirty="0">
              <a:latin typeface="Times New Roman" panose="02020603050405020304" pitchFamily="18" charset="0"/>
              <a:cs typeface="Times New Roman" panose="02020603050405020304" pitchFamily="18" charset="0"/>
            </a:endParaRPr>
          </a:p>
          <a:p>
            <a:endParaRPr lang="zh-CN" altLang="en-US" sz="1000" dirty="0"/>
          </a:p>
        </p:txBody>
      </p:sp>
      <p:cxnSp>
        <p:nvCxnSpPr>
          <p:cNvPr id="35" name="直接连接符 34"/>
          <p:cNvCxnSpPr/>
          <p:nvPr/>
        </p:nvCxnSpPr>
        <p:spPr>
          <a:xfrm>
            <a:off x="6076750" y="1589573"/>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16"/>
          <p:cNvSpPr txBox="1"/>
          <p:nvPr/>
        </p:nvSpPr>
        <p:spPr>
          <a:xfrm>
            <a:off x="1482293" y="1505986"/>
            <a:ext cx="3177026" cy="368300"/>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en-US" altLang="zh-CN" sz="1800" b="1" dirty="0">
                <a:solidFill>
                  <a:schemeClr val="bg1"/>
                </a:solidFill>
              </a:rPr>
              <a:t>Scale </a:t>
            </a:r>
            <a:r>
              <a:rPr lang="zh-CN" altLang="en-US" sz="1800" b="1" dirty="0">
                <a:solidFill>
                  <a:schemeClr val="bg1"/>
                </a:solidFill>
              </a:rPr>
              <a:t>代码</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sp>
        <p:nvSpPr>
          <p:cNvPr id="4" name="矩形 3"/>
          <p:cNvSpPr/>
          <p:nvPr/>
        </p:nvSpPr>
        <p:spPr>
          <a:xfrm>
            <a:off x="1016129" y="1639822"/>
            <a:ext cx="8532132" cy="730072"/>
          </a:xfrm>
          <a:prstGeom prst="rect">
            <a:avLst/>
          </a:prstGeom>
          <a:noFill/>
        </p:spPr>
        <p:txBody>
          <a:bodyPr wrap="square">
            <a:spAutoFit/>
          </a:bodyPr>
          <a:lstStyle/>
          <a:p>
            <a:pPr>
              <a:lnSpc>
                <a:spcPts val="2600"/>
              </a:lnSpc>
            </a:pPr>
            <a:r>
              <a:rPr lang="zh-CN" altLang="zh-CN" dirty="0">
                <a:latin typeface="+mn-ea"/>
              </a:rPr>
              <a:t>回归算法和分类算法都是有监督的学习，分类算法预测的结果是离散的类别，而回归算法预测的结果是连续的数值</a:t>
            </a:r>
            <a:r>
              <a:rPr lang="zh-CN" altLang="en-US" dirty="0">
                <a:latin typeface="+mn-ea"/>
              </a:rPr>
              <a:t>。</a:t>
            </a:r>
          </a:p>
        </p:txBody>
      </p:sp>
      <p:sp>
        <p:nvSpPr>
          <p:cNvPr id="5" name="TextBox 10"/>
          <p:cNvSpPr txBox="1"/>
          <p:nvPr/>
        </p:nvSpPr>
        <p:spPr>
          <a:xfrm>
            <a:off x="1130656" y="2589601"/>
            <a:ext cx="8743106" cy="1200329"/>
          </a:xfrm>
          <a:prstGeom prst="rect">
            <a:avLst/>
          </a:prstGeom>
          <a:noFill/>
        </p:spPr>
        <p:txBody>
          <a:bodyPr wrap="square" rtlCol="0">
            <a:spAutoFit/>
          </a:bodyPr>
          <a:lstStyle/>
          <a:p>
            <a:pPr marL="285750" indent="-285750">
              <a:buFont typeface="Wingdings" panose="05000000000000000000" pitchFamily="2" charset="2"/>
              <a:buChar char="l"/>
            </a:pPr>
            <a:r>
              <a:rPr lang="zh-CN" altLang="zh-CN" dirty="0">
                <a:latin typeface="仿宋" panose="02010609060101010101" pitchFamily="49" charset="-122"/>
                <a:ea typeface="仿宋" panose="02010609060101010101" pitchFamily="49" charset="-122"/>
              </a:rPr>
              <a:t>线性回归</a:t>
            </a:r>
            <a:r>
              <a:rPr lang="en-US" altLang="zh-CN" dirty="0">
                <a:latin typeface="仿宋" panose="02010609060101010101" pitchFamily="49" charset="-122"/>
                <a:ea typeface="仿宋" panose="02010609060101010101" pitchFamily="49" charset="-122"/>
              </a:rPr>
              <a:t>——</a:t>
            </a:r>
            <a:r>
              <a:rPr lang="zh-CN" altLang="zh-CN" dirty="0">
                <a:latin typeface="仿宋" panose="02010609060101010101" pitchFamily="49" charset="-122"/>
                <a:ea typeface="仿宋" panose="02010609060101010101" pitchFamily="49" charset="-122"/>
              </a:rPr>
              <a:t>最常用的算法之一</a:t>
            </a:r>
            <a:r>
              <a:rPr lang="zh-CN" altLang="en-US" dirty="0">
                <a:latin typeface="仿宋" panose="02010609060101010101" pitchFamily="49" charset="-122"/>
                <a:ea typeface="仿宋" panose="02010609060101010101" pitchFamily="49" charset="-122"/>
              </a:rPr>
              <a:t>，</a:t>
            </a:r>
            <a:r>
              <a:rPr lang="zh-CN" altLang="zh-CN" dirty="0">
                <a:latin typeface="仿宋" panose="02010609060101010101" pitchFamily="49" charset="-122"/>
                <a:ea typeface="仿宋" panose="02010609060101010101" pitchFamily="49" charset="-122"/>
              </a:rPr>
              <a:t>使用输入值的线性组合来预测输出值</a:t>
            </a:r>
            <a:endParaRPr lang="en-US" altLang="zh-CN"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zh-CN" dirty="0">
                <a:latin typeface="仿宋" panose="02010609060101010101" pitchFamily="49" charset="-122"/>
                <a:ea typeface="仿宋" panose="02010609060101010101" pitchFamily="49" charset="-122"/>
              </a:rPr>
              <a:t>类</a:t>
            </a:r>
            <a:r>
              <a:rPr lang="en-US" altLang="zh-CN" dirty="0">
                <a:latin typeface="仿宋" panose="02010609060101010101" pitchFamily="49" charset="-122"/>
                <a:ea typeface="仿宋" panose="02010609060101010101" pitchFamily="49" charset="-122"/>
              </a:rPr>
              <a:t>LinearRegressionWithSGD——MLlib</a:t>
            </a:r>
            <a:r>
              <a:rPr lang="zh-CN" altLang="zh-CN" dirty="0">
                <a:latin typeface="仿宋" panose="02010609060101010101" pitchFamily="49" charset="-122"/>
                <a:ea typeface="仿宋" panose="02010609060101010101" pitchFamily="49" charset="-122"/>
              </a:rPr>
              <a:t>实现线性回归算法的常用类之一</a:t>
            </a:r>
            <a:r>
              <a:rPr lang="zh-CN" altLang="en-US" dirty="0">
                <a:latin typeface="仿宋" panose="02010609060101010101" pitchFamily="49" charset="-122"/>
                <a:ea typeface="仿宋" panose="02010609060101010101" pitchFamily="49" charset="-122"/>
              </a:rPr>
              <a:t>，</a:t>
            </a:r>
            <a:r>
              <a:rPr lang="zh-CN" altLang="zh-CN" dirty="0">
                <a:latin typeface="仿宋" panose="02010609060101010101" pitchFamily="49" charset="-122"/>
                <a:ea typeface="仿宋" panose="02010609060101010101" pitchFamily="49" charset="-122"/>
              </a:rPr>
              <a:t>基于随机梯度下降实现线性回归</a:t>
            </a:r>
            <a:endParaRPr lang="zh-CN" altLang="en-US" dirty="0">
              <a:latin typeface="仿宋" panose="02010609060101010101" pitchFamily="49" charset="-122"/>
              <a:ea typeface="仿宋" panose="02010609060101010101" pitchFamily="49" charset="-122"/>
            </a:endParaRPr>
          </a:p>
        </p:txBody>
      </p:sp>
      <p:sp>
        <p:nvSpPr>
          <p:cNvPr id="11" name="右箭头 27"/>
          <p:cNvSpPr/>
          <p:nvPr/>
        </p:nvSpPr>
        <p:spPr>
          <a:xfrm>
            <a:off x="4461385" y="481327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40"/>
          <p:cNvSpPr txBox="1"/>
          <p:nvPr/>
        </p:nvSpPr>
        <p:spPr>
          <a:xfrm>
            <a:off x="422171" y="1026151"/>
            <a:ext cx="2483372" cy="461665"/>
          </a:xfrm>
          <a:prstGeom prst="rect">
            <a:avLst/>
          </a:prstGeom>
          <a:noFill/>
        </p:spPr>
        <p:txBody>
          <a:bodyPr wrap="none" rtlCol="0">
            <a:spAutoFit/>
          </a:bodyPr>
          <a:lstStyle/>
          <a:p>
            <a:pPr marL="285750" indent="-285750">
              <a:buFont typeface="Wingdings" panose="05000000000000000000" charset="0"/>
              <a:buChar char="p"/>
            </a:pPr>
            <a:r>
              <a:rPr lang="en-US" altLang="zh-CN" sz="2400" b="1" dirty="0">
                <a:solidFill>
                  <a:schemeClr val="tx2"/>
                </a:solidFill>
              </a:rPr>
              <a:t>4.2.3 </a:t>
            </a:r>
            <a:r>
              <a:rPr lang="zh-CN" altLang="en-US" sz="2400" b="1" dirty="0">
                <a:solidFill>
                  <a:schemeClr val="tx2"/>
                </a:solidFill>
              </a:rPr>
              <a:t>回归算法</a:t>
            </a:r>
          </a:p>
        </p:txBody>
      </p:sp>
      <p:sp>
        <p:nvSpPr>
          <p:cNvPr id="18" name="TextBox 16"/>
          <p:cNvSpPr txBox="1"/>
          <p:nvPr/>
        </p:nvSpPr>
        <p:spPr>
          <a:xfrm>
            <a:off x="6660684" y="3886526"/>
            <a:ext cx="2685446" cy="368300"/>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19" name="TextBox 16"/>
          <p:cNvSpPr txBox="1"/>
          <p:nvPr/>
        </p:nvSpPr>
        <p:spPr>
          <a:xfrm>
            <a:off x="1463039" y="3886526"/>
            <a:ext cx="2598821" cy="368300"/>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输 入 数 据</a:t>
            </a:r>
          </a:p>
        </p:txBody>
      </p:sp>
      <p:pic>
        <p:nvPicPr>
          <p:cNvPr id="32"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135" y="4379205"/>
            <a:ext cx="1970628" cy="19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9"/>
          <p:cNvSpPr txBox="1"/>
          <p:nvPr/>
        </p:nvSpPr>
        <p:spPr>
          <a:xfrm>
            <a:off x="6660685" y="4661212"/>
            <a:ext cx="2887576" cy="1661993"/>
          </a:xfrm>
          <a:prstGeom prst="rect">
            <a:avLst/>
          </a:prstGeom>
          <a:noFill/>
        </p:spPr>
        <p:txBody>
          <a:bodyPr wrap="square" rtlCol="0">
            <a:spAutoFit/>
          </a:bodyPr>
          <a:lstStyle/>
          <a:p>
            <a:r>
              <a:rPr lang="en-US" altLang="zh-CN" sz="1200" dirty="0"/>
              <a:t>weights: [0.5000000000539042,0.1999999999989402], intercept:0.0</a:t>
            </a:r>
          </a:p>
          <a:p>
            <a:endParaRPr lang="zh-CN" altLang="zh-CN" sz="1200" dirty="0"/>
          </a:p>
          <a:p>
            <a:endParaRPr lang="en-US" altLang="zh-CN" sz="1200" dirty="0"/>
          </a:p>
          <a:p>
            <a:r>
              <a:rPr lang="en-US" altLang="zh-CN" sz="1200" dirty="0"/>
              <a:t>training Mean Squared Error = 9.576567731363342E-20</a:t>
            </a:r>
            <a:endParaRPr lang="zh-CN" altLang="zh-CN" sz="1200" dirty="0"/>
          </a:p>
          <a:p>
            <a:endParaRPr lang="zh-CN" altLang="en-US" dirty="0"/>
          </a:p>
        </p:txBody>
      </p:sp>
      <p:sp>
        <p:nvSpPr>
          <p:cNvPr id="34" name="矩形 33"/>
          <p:cNvSpPr/>
          <p:nvPr/>
        </p:nvSpPr>
        <p:spPr>
          <a:xfrm>
            <a:off x="4487535" y="5250214"/>
            <a:ext cx="1709122" cy="338554"/>
          </a:xfrm>
          <a:prstGeom prst="rect">
            <a:avLst/>
          </a:prstGeom>
        </p:spPr>
        <p:txBody>
          <a:bodyPr wrap="none">
            <a:spAutoFit/>
          </a:bodyPr>
          <a:lstStyle/>
          <a:p>
            <a:r>
              <a:rPr lang="en-US" altLang="zh-CN" sz="1600" dirty="0"/>
              <a:t>y=</a:t>
            </a:r>
            <a:r>
              <a:rPr lang="en-US" altLang="zh-CN" sz="1600"/>
              <a:t>0.5*x1+0.2*x2</a:t>
            </a:r>
            <a:endParaRPr lang="zh-CN" altLang="en-US" sz="1600" dirty="0"/>
          </a:p>
        </p:txBody>
      </p:sp>
      <p:sp>
        <p:nvSpPr>
          <p:cNvPr id="35" name="TextBox 25"/>
          <p:cNvSpPr txBox="1"/>
          <p:nvPr/>
        </p:nvSpPr>
        <p:spPr>
          <a:xfrm>
            <a:off x="4814509" y="4456068"/>
            <a:ext cx="1041168" cy="307777"/>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a:t>
            </a:r>
            <a:r>
              <a:rPr lang="zh-CN" altLang="en-US" sz="1400" b="1" dirty="0">
                <a:solidFill>
                  <a:schemeClr val="bg1"/>
                </a:solidFill>
              </a:rPr>
              <a:t>输入函数</a:t>
            </a:r>
            <a:endParaRPr lang="zh-CN" altLang="en-US" sz="1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1.1.2  </a:t>
            </a:r>
            <a:r>
              <a:rPr lang="zh-CN" altLang="en-US" dirty="0"/>
              <a:t>大数据</a:t>
            </a:r>
            <a:r>
              <a:rPr lang="en-US" altLang="zh-CN" dirty="0"/>
              <a:t>4V</a:t>
            </a:r>
            <a:r>
              <a:rPr lang="zh-CN" altLang="en-US" dirty="0"/>
              <a:t>特征</a:t>
            </a:r>
          </a:p>
        </p:txBody>
      </p:sp>
      <p:sp>
        <p:nvSpPr>
          <p:cNvPr id="6" name="椭圆 5"/>
          <p:cNvSpPr/>
          <p:nvPr/>
        </p:nvSpPr>
        <p:spPr>
          <a:xfrm>
            <a:off x="5206081" y="3309947"/>
            <a:ext cx="1600203" cy="160020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7" name="椭圆 6"/>
          <p:cNvSpPr/>
          <p:nvPr/>
        </p:nvSpPr>
        <p:spPr>
          <a:xfrm>
            <a:off x="5306852" y="3410718"/>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8" name="矩形 7"/>
          <p:cNvSpPr/>
          <p:nvPr/>
        </p:nvSpPr>
        <p:spPr>
          <a:xfrm>
            <a:off x="5462722" y="3517138"/>
            <a:ext cx="1077514"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300" b="1" dirty="0">
                <a:solidFill>
                  <a:prstClr val="white"/>
                </a:solidFill>
              </a:rPr>
              <a:t>4  V</a:t>
            </a:r>
          </a:p>
          <a:p>
            <a:r>
              <a:rPr lang="zh-CN" altLang="en-US" sz="3300" b="1" dirty="0">
                <a:solidFill>
                  <a:prstClr val="white"/>
                </a:solidFill>
              </a:rPr>
              <a:t>特征</a:t>
            </a:r>
            <a:endParaRPr lang="en-US" altLang="zh-CN" sz="3300" b="1" dirty="0">
              <a:solidFill>
                <a:prstClr val="white"/>
              </a:solidFill>
            </a:endParaRPr>
          </a:p>
        </p:txBody>
      </p:sp>
      <p:sp>
        <p:nvSpPr>
          <p:cNvPr id="9" name="矩形 8"/>
          <p:cNvSpPr/>
          <p:nvPr/>
        </p:nvSpPr>
        <p:spPr>
          <a:xfrm>
            <a:off x="7237246" y="4338556"/>
            <a:ext cx="2894187" cy="369332"/>
          </a:xfrm>
          <a:prstGeom prst="rect">
            <a:avLst/>
          </a:prstGeom>
          <a:solidFill>
            <a:srgbClr val="FFC00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latin typeface="+mn-ea"/>
              </a:rPr>
              <a:t>种类多（</a:t>
            </a:r>
            <a:r>
              <a:rPr lang="en-US" altLang="zh-CN" b="1" kern="500" spc="225" dirty="0">
                <a:solidFill>
                  <a:schemeClr val="accent1">
                    <a:lumMod val="20000"/>
                    <a:lumOff val="80000"/>
                  </a:schemeClr>
                </a:solidFill>
                <a:latin typeface="+mn-ea"/>
              </a:rPr>
              <a:t>V</a:t>
            </a:r>
            <a:r>
              <a:rPr lang="en-US" altLang="zh-CN" kern="500" spc="225" dirty="0">
                <a:solidFill>
                  <a:prstClr val="white"/>
                </a:solidFill>
                <a:latin typeface="+mn-ea"/>
              </a:rPr>
              <a:t>ariety</a:t>
            </a:r>
            <a:r>
              <a:rPr lang="zh-CN" altLang="en-US" kern="500" spc="225" dirty="0">
                <a:solidFill>
                  <a:prstClr val="white"/>
                </a:solidFill>
                <a:latin typeface="+mn-ea"/>
              </a:rPr>
              <a:t>）</a:t>
            </a:r>
            <a:endParaRPr lang="zh-CN" altLang="en-US" spc="225" dirty="0">
              <a:solidFill>
                <a:prstClr val="white"/>
              </a:solidFill>
              <a:latin typeface="+mn-ea"/>
            </a:endParaRPr>
          </a:p>
        </p:txBody>
      </p:sp>
      <p:sp>
        <p:nvSpPr>
          <p:cNvPr id="10" name="矩形 9"/>
          <p:cNvSpPr/>
          <p:nvPr/>
        </p:nvSpPr>
        <p:spPr>
          <a:xfrm>
            <a:off x="1845630" y="4417132"/>
            <a:ext cx="2850242" cy="369332"/>
          </a:xfrm>
          <a:prstGeom prst="rect">
            <a:avLst/>
          </a:prstGeom>
          <a:solidFill>
            <a:srgbClr val="00B05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latin typeface="+mn-ea"/>
              </a:rPr>
              <a:t>速度快（</a:t>
            </a:r>
            <a:r>
              <a:rPr lang="en-US" altLang="zh-CN" b="1" kern="500" spc="225" dirty="0">
                <a:solidFill>
                  <a:schemeClr val="accent1">
                    <a:lumMod val="20000"/>
                    <a:lumOff val="80000"/>
                  </a:schemeClr>
                </a:solidFill>
                <a:latin typeface="+mn-ea"/>
              </a:rPr>
              <a:t>V</a:t>
            </a:r>
            <a:r>
              <a:rPr lang="en-US" altLang="zh-CN" kern="500" spc="225" dirty="0">
                <a:solidFill>
                  <a:prstClr val="white"/>
                </a:solidFill>
                <a:latin typeface="+mn-ea"/>
              </a:rPr>
              <a:t>elocity</a:t>
            </a:r>
            <a:r>
              <a:rPr lang="zh-CN" altLang="en-US" kern="500" spc="225" dirty="0">
                <a:solidFill>
                  <a:prstClr val="white"/>
                </a:solidFill>
                <a:latin typeface="+mn-ea"/>
              </a:rPr>
              <a:t>）</a:t>
            </a:r>
            <a:endParaRPr lang="zh-CN" altLang="en-US" spc="225" dirty="0">
              <a:solidFill>
                <a:prstClr val="white"/>
              </a:solidFill>
              <a:latin typeface="+mn-ea"/>
            </a:endParaRPr>
          </a:p>
        </p:txBody>
      </p:sp>
      <p:grpSp>
        <p:nvGrpSpPr>
          <p:cNvPr id="11" name="组合 10"/>
          <p:cNvGrpSpPr/>
          <p:nvPr/>
        </p:nvGrpSpPr>
        <p:grpSpPr>
          <a:xfrm>
            <a:off x="1795025" y="1977034"/>
            <a:ext cx="2907740" cy="377929"/>
            <a:chOff x="7765076" y="2125555"/>
            <a:chExt cx="4011661" cy="503905"/>
          </a:xfrm>
        </p:grpSpPr>
        <p:sp>
          <p:nvSpPr>
            <p:cNvPr id="12" name="圆角矩形 43"/>
            <p:cNvSpPr/>
            <p:nvPr/>
          </p:nvSpPr>
          <p:spPr>
            <a:xfrm>
              <a:off x="7892654" y="2125555"/>
              <a:ext cx="3884083" cy="484598"/>
            </a:xfrm>
            <a:prstGeom prst="round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latin typeface="+mn-ea"/>
              </a:endParaRPr>
            </a:p>
          </p:txBody>
        </p:sp>
        <p:sp>
          <p:nvSpPr>
            <p:cNvPr id="13" name="矩形 12"/>
            <p:cNvSpPr/>
            <p:nvPr/>
          </p:nvSpPr>
          <p:spPr>
            <a:xfrm>
              <a:off x="7765076" y="2137018"/>
              <a:ext cx="3665034"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latin typeface="+mn-ea"/>
                </a:rPr>
                <a:t>    价值高（</a:t>
              </a:r>
              <a:r>
                <a:rPr lang="en-US" altLang="zh-CN" b="1" kern="500" spc="225" dirty="0">
                  <a:solidFill>
                    <a:schemeClr val="accent1">
                      <a:lumMod val="20000"/>
                      <a:lumOff val="80000"/>
                    </a:schemeClr>
                  </a:solidFill>
                  <a:latin typeface="+mn-ea"/>
                </a:rPr>
                <a:t>V</a:t>
              </a:r>
              <a:r>
                <a:rPr lang="en-US" altLang="zh-CN" kern="500" spc="225" dirty="0">
                  <a:solidFill>
                    <a:prstClr val="white"/>
                  </a:solidFill>
                  <a:latin typeface="+mn-ea"/>
                </a:rPr>
                <a:t>alue</a:t>
              </a:r>
              <a:r>
                <a:rPr lang="zh-CN" altLang="en-US" kern="500" spc="225" dirty="0">
                  <a:solidFill>
                    <a:prstClr val="white"/>
                  </a:solidFill>
                  <a:latin typeface="+mn-ea"/>
                </a:rPr>
                <a:t>）</a:t>
              </a:r>
              <a:endParaRPr lang="zh-CN" altLang="en-US" spc="225" dirty="0">
                <a:solidFill>
                  <a:prstClr val="white"/>
                </a:solidFill>
                <a:latin typeface="+mn-ea"/>
              </a:endParaRPr>
            </a:p>
          </p:txBody>
        </p:sp>
      </p:grpSp>
      <p:sp>
        <p:nvSpPr>
          <p:cNvPr id="14" name="矩形 13"/>
          <p:cNvSpPr/>
          <p:nvPr/>
        </p:nvSpPr>
        <p:spPr>
          <a:xfrm>
            <a:off x="1845630" y="4801232"/>
            <a:ext cx="2860979" cy="16576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a:solidFill>
                  <a:prstClr val="black">
                    <a:lumMod val="50000"/>
                    <a:lumOff val="50000"/>
                  </a:prstClr>
                </a:solidFill>
                <a:latin typeface="+mn-ea"/>
              </a:rPr>
              <a:t>       </a:t>
            </a:r>
            <a:r>
              <a:rPr lang="zh-CN" altLang="zh-CN" sz="1400" dirty="0">
                <a:solidFill>
                  <a:prstClr val="black">
                    <a:lumMod val="50000"/>
                    <a:lumOff val="50000"/>
                  </a:prstClr>
                </a:solidFill>
                <a:latin typeface="+mn-ea"/>
              </a:rPr>
              <a:t>随着现代感测、互联网、计算机技术的发展，数据生成、储存、分析、处理的速度远远超出人们的想象力，这是大数据区别于传统数据或小数据的显著特征。</a:t>
            </a:r>
            <a:endParaRPr lang="zh-CN" altLang="en-US" sz="1400" dirty="0">
              <a:solidFill>
                <a:prstClr val="black">
                  <a:lumMod val="50000"/>
                  <a:lumOff val="50000"/>
                </a:prstClr>
              </a:solidFill>
              <a:latin typeface="+mn-ea"/>
            </a:endParaRPr>
          </a:p>
        </p:txBody>
      </p:sp>
      <p:sp>
        <p:nvSpPr>
          <p:cNvPr id="15" name="矩形 14"/>
          <p:cNvSpPr/>
          <p:nvPr/>
        </p:nvSpPr>
        <p:spPr>
          <a:xfrm>
            <a:off x="1804696" y="2496267"/>
            <a:ext cx="2970424" cy="16576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a:solidFill>
                  <a:prstClr val="black">
                    <a:lumMod val="50000"/>
                    <a:lumOff val="50000"/>
                  </a:prstClr>
                </a:solidFill>
                <a:latin typeface="+mn-ea"/>
              </a:rPr>
              <a:t>      </a:t>
            </a:r>
            <a:r>
              <a:rPr lang="zh-CN" altLang="zh-CN" sz="1400" dirty="0">
                <a:solidFill>
                  <a:prstClr val="black">
                    <a:lumMod val="50000"/>
                    <a:lumOff val="50000"/>
                  </a:prstClr>
                </a:solidFill>
                <a:latin typeface="+mn-ea"/>
              </a:rPr>
              <a:t>大数据有巨大的潜在价值，但同其呈几何指数爆发式增长相比，某一对象或模块数据的价值密度较低，这无疑给我们开发海量数据增加了难度和成本。</a:t>
            </a:r>
            <a:endParaRPr lang="zh-CN" altLang="en-US" sz="1400" dirty="0">
              <a:solidFill>
                <a:prstClr val="black">
                  <a:lumMod val="50000"/>
                  <a:lumOff val="50000"/>
                </a:prstClr>
              </a:solidFill>
              <a:latin typeface="+mn-ea"/>
            </a:endParaRPr>
          </a:p>
        </p:txBody>
      </p:sp>
      <p:sp>
        <p:nvSpPr>
          <p:cNvPr id="16" name="任意多边形 57"/>
          <p:cNvSpPr/>
          <p:nvPr/>
        </p:nvSpPr>
        <p:spPr>
          <a:xfrm>
            <a:off x="4702766" y="2266887"/>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7" name="任意多边形 60"/>
          <p:cNvSpPr/>
          <p:nvPr/>
        </p:nvSpPr>
        <p:spPr>
          <a:xfrm rot="971766">
            <a:off x="6534962" y="2126312"/>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p:cNvSpPr/>
          <p:nvPr/>
        </p:nvSpPr>
        <p:spPr>
          <a:xfrm>
            <a:off x="7215916" y="2484277"/>
            <a:ext cx="3033525" cy="16677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a:solidFill>
                  <a:prstClr val="black">
                    <a:lumMod val="50000"/>
                    <a:lumOff val="50000"/>
                  </a:prstClr>
                </a:solidFill>
                <a:latin typeface="+mn-ea"/>
              </a:rPr>
              <a:t>       </a:t>
            </a:r>
            <a:r>
              <a:rPr lang="zh-CN" altLang="zh-CN" sz="1400" dirty="0">
                <a:solidFill>
                  <a:prstClr val="black">
                    <a:lumMod val="50000"/>
                    <a:lumOff val="50000"/>
                  </a:prstClr>
                </a:solidFill>
                <a:latin typeface="+mn-ea"/>
              </a:rPr>
              <a:t>从</a:t>
            </a:r>
            <a:r>
              <a:rPr lang="en-US" altLang="zh-CN" sz="1400" dirty="0">
                <a:solidFill>
                  <a:prstClr val="black">
                    <a:lumMod val="50000"/>
                    <a:lumOff val="50000"/>
                  </a:prstClr>
                </a:solidFill>
                <a:latin typeface="+mn-ea"/>
              </a:rPr>
              <a:t>2013</a:t>
            </a:r>
            <a:r>
              <a:rPr lang="zh-CN" altLang="zh-CN" sz="1400" dirty="0">
                <a:solidFill>
                  <a:prstClr val="black">
                    <a:lumMod val="50000"/>
                    <a:lumOff val="50000"/>
                  </a:prstClr>
                </a:solidFill>
                <a:latin typeface="+mn-ea"/>
              </a:rPr>
              <a:t>年至</a:t>
            </a:r>
            <a:r>
              <a:rPr lang="en-US" altLang="zh-CN" sz="1400" dirty="0">
                <a:solidFill>
                  <a:prstClr val="black">
                    <a:lumMod val="50000"/>
                    <a:lumOff val="50000"/>
                  </a:prstClr>
                </a:solidFill>
                <a:latin typeface="+mn-ea"/>
              </a:rPr>
              <a:t>2020</a:t>
            </a:r>
            <a:r>
              <a:rPr lang="zh-CN" altLang="zh-CN" sz="1400" dirty="0">
                <a:solidFill>
                  <a:prstClr val="black">
                    <a:lumMod val="50000"/>
                    <a:lumOff val="50000"/>
                  </a:prstClr>
                </a:solidFill>
                <a:latin typeface="+mn-ea"/>
              </a:rPr>
              <a:t>年，人类的数据规模将扩大</a:t>
            </a:r>
            <a:r>
              <a:rPr lang="en-US" altLang="zh-CN" sz="1400" dirty="0">
                <a:solidFill>
                  <a:prstClr val="black">
                    <a:lumMod val="50000"/>
                    <a:lumOff val="50000"/>
                  </a:prstClr>
                </a:solidFill>
                <a:latin typeface="+mn-ea"/>
              </a:rPr>
              <a:t>50</a:t>
            </a:r>
            <a:r>
              <a:rPr lang="zh-CN" altLang="zh-CN" sz="1400" dirty="0">
                <a:solidFill>
                  <a:prstClr val="black">
                    <a:lumMod val="50000"/>
                    <a:lumOff val="50000"/>
                  </a:prstClr>
                </a:solidFill>
                <a:latin typeface="+mn-ea"/>
              </a:rPr>
              <a:t>倍，每年产生的数据量将增长到</a:t>
            </a:r>
            <a:r>
              <a:rPr lang="en-US" altLang="zh-CN" sz="1400" dirty="0">
                <a:solidFill>
                  <a:prstClr val="black">
                    <a:lumMod val="50000"/>
                    <a:lumOff val="50000"/>
                  </a:prstClr>
                </a:solidFill>
                <a:latin typeface="+mn-ea"/>
              </a:rPr>
              <a:t>44</a:t>
            </a:r>
            <a:r>
              <a:rPr lang="zh-CN" altLang="zh-CN" sz="1400" dirty="0">
                <a:solidFill>
                  <a:prstClr val="black">
                    <a:lumMod val="50000"/>
                    <a:lumOff val="50000"/>
                  </a:prstClr>
                </a:solidFill>
                <a:latin typeface="+mn-ea"/>
              </a:rPr>
              <a:t>万亿</a:t>
            </a:r>
            <a:r>
              <a:rPr lang="en-US" altLang="zh-CN" sz="1400" dirty="0">
                <a:solidFill>
                  <a:prstClr val="black">
                    <a:lumMod val="50000"/>
                    <a:lumOff val="50000"/>
                  </a:prstClr>
                </a:solidFill>
                <a:latin typeface="+mn-ea"/>
              </a:rPr>
              <a:t>GB</a:t>
            </a:r>
            <a:r>
              <a:rPr lang="zh-CN" altLang="zh-CN" sz="1400" dirty="0">
                <a:solidFill>
                  <a:prstClr val="black">
                    <a:lumMod val="50000"/>
                    <a:lumOff val="50000"/>
                  </a:prstClr>
                </a:solidFill>
                <a:latin typeface="+mn-ea"/>
              </a:rPr>
              <a:t>，相当于美国国家图书馆数据量的数百万倍，且每</a:t>
            </a:r>
            <a:r>
              <a:rPr lang="en-US" altLang="zh-CN" sz="1400" dirty="0">
                <a:solidFill>
                  <a:prstClr val="black">
                    <a:lumMod val="50000"/>
                    <a:lumOff val="50000"/>
                  </a:prstClr>
                </a:solidFill>
                <a:latin typeface="+mn-ea"/>
              </a:rPr>
              <a:t>18</a:t>
            </a:r>
            <a:r>
              <a:rPr lang="zh-CN" altLang="zh-CN" sz="1400" dirty="0">
                <a:solidFill>
                  <a:prstClr val="black">
                    <a:lumMod val="50000"/>
                    <a:lumOff val="50000"/>
                  </a:prstClr>
                </a:solidFill>
                <a:latin typeface="+mn-ea"/>
              </a:rPr>
              <a:t>个月翻一番。</a:t>
            </a:r>
          </a:p>
        </p:txBody>
      </p:sp>
      <p:cxnSp>
        <p:nvCxnSpPr>
          <p:cNvPr id="19" name="曲线连接符 17"/>
          <p:cNvCxnSpPr>
            <a:stCxn id="6" idx="2"/>
          </p:cNvCxnSpPr>
          <p:nvPr/>
        </p:nvCxnSpPr>
        <p:spPr>
          <a:xfrm rot="10800000" flipV="1">
            <a:off x="4728761" y="4110048"/>
            <a:ext cx="477321" cy="54031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曲线连接符 25"/>
          <p:cNvCxnSpPr/>
          <p:nvPr/>
        </p:nvCxnSpPr>
        <p:spPr>
          <a:xfrm>
            <a:off x="6794727" y="4058293"/>
            <a:ext cx="409632" cy="515274"/>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7215916" y="1934907"/>
            <a:ext cx="3411264" cy="705728"/>
            <a:chOff x="7471943" y="1805208"/>
            <a:chExt cx="4548351" cy="940970"/>
          </a:xfrm>
        </p:grpSpPr>
        <p:grpSp>
          <p:nvGrpSpPr>
            <p:cNvPr id="22" name="组合 21"/>
            <p:cNvGrpSpPr/>
            <p:nvPr/>
          </p:nvGrpSpPr>
          <p:grpSpPr>
            <a:xfrm>
              <a:off x="7517356" y="1805208"/>
              <a:ext cx="3739185" cy="496992"/>
              <a:chOff x="7892653" y="2132469"/>
              <a:chExt cx="3739185" cy="496992"/>
            </a:xfrm>
          </p:grpSpPr>
          <p:sp>
            <p:nvSpPr>
              <p:cNvPr id="24" name="圆角矩形 51"/>
              <p:cNvSpPr/>
              <p:nvPr/>
            </p:nvSpPr>
            <p:spPr>
              <a:xfrm>
                <a:off x="7892653" y="2132469"/>
                <a:ext cx="3739185" cy="4707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latin typeface="+mn-ea"/>
                </a:endParaRPr>
              </a:p>
            </p:txBody>
          </p:sp>
          <p:sp>
            <p:nvSpPr>
              <p:cNvPr id="25" name="矩形 24"/>
              <p:cNvSpPr/>
              <p:nvPr/>
            </p:nvSpPr>
            <p:spPr>
              <a:xfrm>
                <a:off x="8021620" y="2137018"/>
                <a:ext cx="3360322" cy="49244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latin typeface="+mn-ea"/>
                  </a:rPr>
                  <a:t>体</a:t>
                </a:r>
                <a:r>
                  <a:rPr lang="zh-CN" altLang="zh-CN" kern="500" spc="225" dirty="0">
                    <a:solidFill>
                      <a:prstClr val="white"/>
                    </a:solidFill>
                    <a:latin typeface="+mn-ea"/>
                  </a:rPr>
                  <a:t>量</a:t>
                </a:r>
                <a:r>
                  <a:rPr lang="zh-CN" altLang="en-US" kern="500" spc="225" dirty="0">
                    <a:solidFill>
                      <a:prstClr val="white"/>
                    </a:solidFill>
                    <a:latin typeface="+mn-ea"/>
                  </a:rPr>
                  <a:t>大</a:t>
                </a:r>
                <a:r>
                  <a:rPr lang="zh-CN" altLang="zh-CN" kern="500" spc="225" dirty="0">
                    <a:solidFill>
                      <a:prstClr val="white"/>
                    </a:solidFill>
                    <a:latin typeface="+mn-ea"/>
                  </a:rPr>
                  <a:t>（</a:t>
                </a:r>
                <a:r>
                  <a:rPr lang="en-US" altLang="zh-CN" b="1" kern="500" spc="225" dirty="0">
                    <a:solidFill>
                      <a:schemeClr val="accent1">
                        <a:lumMod val="20000"/>
                        <a:lumOff val="80000"/>
                      </a:schemeClr>
                    </a:solidFill>
                    <a:latin typeface="+mn-ea"/>
                  </a:rPr>
                  <a:t>V</a:t>
                </a:r>
                <a:r>
                  <a:rPr lang="en-US" altLang="zh-CN" kern="500" spc="225" dirty="0">
                    <a:solidFill>
                      <a:prstClr val="white"/>
                    </a:solidFill>
                    <a:latin typeface="+mn-ea"/>
                  </a:rPr>
                  <a:t>olume</a:t>
                </a:r>
                <a:r>
                  <a:rPr lang="zh-CN" altLang="zh-CN" kern="500" spc="225" dirty="0">
                    <a:solidFill>
                      <a:prstClr val="white"/>
                    </a:solidFill>
                    <a:latin typeface="+mn-ea"/>
                  </a:rPr>
                  <a:t>）</a:t>
                </a:r>
                <a:endParaRPr lang="zh-CN" altLang="en-US" spc="225" dirty="0">
                  <a:solidFill>
                    <a:prstClr val="white"/>
                  </a:solidFill>
                  <a:latin typeface="+mn-ea"/>
                </a:endParaRPr>
              </a:p>
            </p:txBody>
          </p:sp>
        </p:grpSp>
        <p:sp>
          <p:nvSpPr>
            <p:cNvPr id="23" name="矩形 22"/>
            <p:cNvSpPr/>
            <p:nvPr/>
          </p:nvSpPr>
          <p:spPr>
            <a:xfrm>
              <a:off x="7471943" y="2256471"/>
              <a:ext cx="4548351" cy="4897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0" dirty="0">
                <a:solidFill>
                  <a:prstClr val="black">
                    <a:lumMod val="50000"/>
                    <a:lumOff val="50000"/>
                  </a:prstClr>
                </a:solidFill>
                <a:latin typeface="+mn-ea"/>
              </a:endParaRPr>
            </a:p>
          </p:txBody>
        </p:sp>
      </p:grpSp>
      <p:sp>
        <p:nvSpPr>
          <p:cNvPr id="26" name="矩形 25"/>
          <p:cNvSpPr/>
          <p:nvPr/>
        </p:nvSpPr>
        <p:spPr>
          <a:xfrm>
            <a:off x="7116926" y="4809380"/>
            <a:ext cx="3132515" cy="16576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a:solidFill>
                  <a:prstClr val="black">
                    <a:lumMod val="50000"/>
                    <a:lumOff val="50000"/>
                  </a:prstClr>
                </a:solidFill>
                <a:latin typeface="+mn-ea"/>
              </a:rPr>
              <a:t>      </a:t>
            </a:r>
            <a:r>
              <a:rPr lang="zh-CN" altLang="zh-CN" sz="1400" dirty="0">
                <a:solidFill>
                  <a:prstClr val="black">
                    <a:lumMod val="50000"/>
                    <a:lumOff val="50000"/>
                  </a:prstClr>
                </a:solidFill>
                <a:latin typeface="+mn-ea"/>
              </a:rPr>
              <a:t>大数据数据来源广、维度多、类型杂，各种机器仪表在自动产生数据的同时，人自身的生活行为也在不断创造数据；不仅有企业组织内部的业务数据，还有海量相关的外部数据。</a:t>
            </a:r>
            <a:endParaRPr lang="zh-CN" altLang="en-US" sz="1400" dirty="0">
              <a:solidFill>
                <a:prstClr val="black">
                  <a:lumMod val="50000"/>
                  <a:lumOff val="50000"/>
                </a:prst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p>
        </p:txBody>
      </p:sp>
      <p:cxnSp>
        <p:nvCxnSpPr>
          <p:cNvPr id="9" name="直接箭头连接符 8"/>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p:cNvSpPr txBox="1"/>
          <p:nvPr/>
        </p:nvSpPr>
        <p:spPr>
          <a:xfrm>
            <a:off x="422171" y="1026151"/>
            <a:ext cx="2483372" cy="461665"/>
          </a:xfrm>
          <a:prstGeom prst="rect">
            <a:avLst/>
          </a:prstGeom>
          <a:noFill/>
        </p:spPr>
        <p:txBody>
          <a:bodyPr wrap="none" rtlCol="0">
            <a:spAutoFit/>
          </a:bodyPr>
          <a:lstStyle/>
          <a:p>
            <a:pPr marL="285750" indent="-285750">
              <a:buFont typeface="Wingdings" panose="05000000000000000000" charset="0"/>
              <a:buChar char="p"/>
            </a:pPr>
            <a:r>
              <a:rPr lang="en-US" altLang="zh-CN" sz="2400" b="1" dirty="0">
                <a:solidFill>
                  <a:schemeClr val="tx2"/>
                </a:solidFill>
              </a:rPr>
              <a:t>4.2.4 </a:t>
            </a:r>
            <a:r>
              <a:rPr lang="zh-CN" altLang="en-US" sz="2400" b="1" dirty="0">
                <a:solidFill>
                  <a:schemeClr val="tx2"/>
                </a:solidFill>
              </a:rPr>
              <a:t>分类算法</a:t>
            </a:r>
          </a:p>
        </p:txBody>
      </p:sp>
      <p:graphicFrame>
        <p:nvGraphicFramePr>
          <p:cNvPr id="34" name="表格 33"/>
          <p:cNvGraphicFramePr>
            <a:graphicFrameLocks noGrp="1"/>
          </p:cNvGraphicFramePr>
          <p:nvPr/>
        </p:nvGraphicFramePr>
        <p:xfrm>
          <a:off x="1420269" y="2769122"/>
          <a:ext cx="2451480" cy="2768173"/>
        </p:xfrm>
        <a:graphic>
          <a:graphicData uri="http://schemas.openxmlformats.org/drawingml/2006/table">
            <a:tbl>
              <a:tblPr firstRow="1">
                <a:tableStyleId>{68D230F3-CF80-4859-8CE7-A43EE81993B5}</a:tableStyleId>
              </a:tblPr>
              <a:tblGrid>
                <a:gridCol w="612870">
                  <a:extLst>
                    <a:ext uri="{9D8B030D-6E8A-4147-A177-3AD203B41FA5}">
                      <a16:colId xmlns:a16="http://schemas.microsoft.com/office/drawing/2014/main" val="20000"/>
                    </a:ext>
                  </a:extLst>
                </a:gridCol>
                <a:gridCol w="612870">
                  <a:extLst>
                    <a:ext uri="{9D8B030D-6E8A-4147-A177-3AD203B41FA5}">
                      <a16:colId xmlns:a16="http://schemas.microsoft.com/office/drawing/2014/main" val="20001"/>
                    </a:ext>
                  </a:extLst>
                </a:gridCol>
                <a:gridCol w="612870">
                  <a:extLst>
                    <a:ext uri="{9D8B030D-6E8A-4147-A177-3AD203B41FA5}">
                      <a16:colId xmlns:a16="http://schemas.microsoft.com/office/drawing/2014/main" val="20002"/>
                    </a:ext>
                  </a:extLst>
                </a:gridCol>
                <a:gridCol w="612870">
                  <a:extLst>
                    <a:ext uri="{9D8B030D-6E8A-4147-A177-3AD203B41FA5}">
                      <a16:colId xmlns:a16="http://schemas.microsoft.com/office/drawing/2014/main" val="20003"/>
                    </a:ext>
                  </a:extLst>
                </a:gridCol>
              </a:tblGrid>
              <a:tr h="288757">
                <a:tc>
                  <a:txBody>
                    <a:bodyPr/>
                    <a:lstStyle/>
                    <a:p>
                      <a:pPr algn="ctr" fontAlgn="ctr"/>
                      <a:r>
                        <a:rPr lang="en-US" sz="1100" u="none" strike="noStrike" dirty="0">
                          <a:effectLst/>
                        </a:rPr>
                        <a:t>lable</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a:effectLst/>
                        </a:rPr>
                        <a:t>x1</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a:effectLst/>
                        </a:rPr>
                        <a:t>x2</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a:effectLst/>
                        </a:rPr>
                        <a:t>x3</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0"/>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1"/>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2"/>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3"/>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4"/>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5"/>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6"/>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7"/>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8"/>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09"/>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10"/>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11"/>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0012"/>
                  </a:ext>
                </a:extLst>
              </a:tr>
            </a:tbl>
          </a:graphicData>
        </a:graphic>
      </p:graphicFrame>
      <p:sp>
        <p:nvSpPr>
          <p:cNvPr id="35" name="TextBox 14"/>
          <p:cNvSpPr txBox="1"/>
          <p:nvPr/>
        </p:nvSpPr>
        <p:spPr>
          <a:xfrm>
            <a:off x="7324828" y="2943853"/>
            <a:ext cx="2877951" cy="1107996"/>
          </a:xfrm>
          <a:prstGeom prst="rect">
            <a:avLst/>
          </a:prstGeom>
          <a:noFill/>
        </p:spPr>
        <p:txBody>
          <a:bodyPr wrap="square" rtlCol="0">
            <a:spAutoFit/>
          </a:bodyPr>
          <a:lstStyle/>
          <a:p>
            <a:r>
              <a:rPr lang="en-US" altLang="zh-CN" sz="1600" dirty="0"/>
              <a:t>Vector(0 0 9) 's label is 2.0</a:t>
            </a:r>
          </a:p>
          <a:p>
            <a:endParaRPr lang="en-US" altLang="zh-CN" sz="1600" dirty="0"/>
          </a:p>
          <a:p>
            <a:r>
              <a:rPr lang="en-US" altLang="zh-CN" sz="1600" dirty="0"/>
              <a:t>Accuracy: 1.0</a:t>
            </a:r>
          </a:p>
          <a:p>
            <a:endParaRPr lang="zh-CN" altLang="en-US" dirty="0"/>
          </a:p>
        </p:txBody>
      </p:sp>
      <p:sp>
        <p:nvSpPr>
          <p:cNvPr id="36" name="TextBox 16"/>
          <p:cNvSpPr txBox="1"/>
          <p:nvPr/>
        </p:nvSpPr>
        <p:spPr>
          <a:xfrm>
            <a:off x="7342198" y="1690652"/>
            <a:ext cx="2793204"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测 试 案 例</a:t>
            </a:r>
          </a:p>
        </p:txBody>
      </p:sp>
      <p:sp>
        <p:nvSpPr>
          <p:cNvPr id="39" name="TextBox 16"/>
          <p:cNvSpPr txBox="1"/>
          <p:nvPr/>
        </p:nvSpPr>
        <p:spPr>
          <a:xfrm>
            <a:off x="1249407" y="1703227"/>
            <a:ext cx="2793204"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40" name="TextBox 25"/>
          <p:cNvSpPr txBox="1"/>
          <p:nvPr/>
        </p:nvSpPr>
        <p:spPr>
          <a:xfrm>
            <a:off x="5050667" y="3148762"/>
            <a:ext cx="1259485" cy="338554"/>
          </a:xfrm>
          <a:prstGeom prst="rect">
            <a:avLst/>
          </a:prstGeom>
          <a:solidFill>
            <a:schemeClr val="accent4">
              <a:lumMod val="60000"/>
              <a:lumOff val="40000"/>
            </a:schemeClr>
          </a:solidFill>
        </p:spPr>
        <p:txBody>
          <a:bodyPr wrap="square" rtlCol="0">
            <a:spAutoFit/>
          </a:bodyPr>
          <a:lstStyle/>
          <a:p>
            <a:pPr algn="ctr"/>
            <a:r>
              <a:rPr lang="zh-CN" altLang="en-US" sz="1200" b="1" dirty="0">
                <a:solidFill>
                  <a:schemeClr val="bg1"/>
                </a:solidFill>
              </a:rPr>
              <a:t>  </a:t>
            </a:r>
            <a:r>
              <a:rPr lang="en-US" altLang="zh-CN" sz="1600" b="1" dirty="0">
                <a:solidFill>
                  <a:schemeClr val="bg1"/>
                </a:solidFill>
              </a:rPr>
              <a:t>Scale</a:t>
            </a:r>
            <a:r>
              <a:rPr lang="zh-CN" altLang="en-US" sz="1600" b="1" dirty="0">
                <a:solidFill>
                  <a:schemeClr val="bg1"/>
                </a:solidFill>
              </a:rPr>
              <a:t>代码</a:t>
            </a:r>
            <a:endParaRPr lang="zh-CN" altLang="en-US" sz="1200" b="1" dirty="0">
              <a:solidFill>
                <a:schemeClr val="bg1"/>
              </a:solidFill>
            </a:endParaRPr>
          </a:p>
        </p:txBody>
      </p:sp>
      <p:sp>
        <p:nvSpPr>
          <p:cNvPr id="41" name="右箭头 27"/>
          <p:cNvSpPr/>
          <p:nvPr/>
        </p:nvSpPr>
        <p:spPr>
          <a:xfrm>
            <a:off x="4840430" y="350309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4"/>
          <p:cNvSpPr txBox="1"/>
          <p:nvPr/>
        </p:nvSpPr>
        <p:spPr>
          <a:xfrm>
            <a:off x="4994085" y="3876078"/>
            <a:ext cx="1865205" cy="338554"/>
          </a:xfrm>
          <a:prstGeom prst="rect">
            <a:avLst/>
          </a:prstGeom>
          <a:noFill/>
        </p:spPr>
        <p:txBody>
          <a:bodyPr wrap="square" rtlCol="0">
            <a:spAutoFit/>
          </a:bodyPr>
          <a:lstStyle/>
          <a:p>
            <a:r>
              <a:rPr lang="zh-CN" altLang="zh-CN" sz="1600" dirty="0">
                <a:solidFill>
                  <a:schemeClr val="tx1">
                    <a:lumMod val="75000"/>
                    <a:lumOff val="25000"/>
                  </a:schemeClr>
                </a:solidFill>
              </a:rPr>
              <a:t>加载训练数据文件</a:t>
            </a:r>
            <a:endParaRPr lang="zh-CN" altLang="en-US" sz="1600" dirty="0">
              <a:solidFill>
                <a:schemeClr val="tx1">
                  <a:lumMod val="75000"/>
                  <a:lumOff val="25000"/>
                </a:schemeClr>
              </a:solidFill>
            </a:endParaRPr>
          </a:p>
        </p:txBody>
      </p:sp>
      <p:cxnSp>
        <p:nvCxnSpPr>
          <p:cNvPr id="43" name="直接箭头连接符 42"/>
          <p:cNvCxnSpPr>
            <a:cxnSpLocks/>
          </p:cNvCxnSpPr>
          <p:nvPr/>
        </p:nvCxnSpPr>
        <p:spPr>
          <a:xfrm>
            <a:off x="5642423" y="4162259"/>
            <a:ext cx="0" cy="472670"/>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4" name="TextBox 18"/>
          <p:cNvSpPr txBox="1"/>
          <p:nvPr/>
        </p:nvSpPr>
        <p:spPr>
          <a:xfrm>
            <a:off x="5680409" y="4223120"/>
            <a:ext cx="1535585" cy="338554"/>
          </a:xfrm>
          <a:prstGeom prst="rect">
            <a:avLst/>
          </a:prstGeom>
          <a:noFill/>
        </p:spPr>
        <p:txBody>
          <a:bodyPr wrap="square" rtlCol="0">
            <a:spAutoFit/>
          </a:bodyPr>
          <a:lstStyle/>
          <a:p>
            <a:r>
              <a:rPr lang="zh-CN" altLang="zh-CN" sz="1600" dirty="0">
                <a:solidFill>
                  <a:schemeClr val="tx1">
                    <a:lumMod val="75000"/>
                    <a:lumOff val="25000"/>
                  </a:schemeClr>
                </a:solidFill>
              </a:rPr>
              <a:t>解析每行数据</a:t>
            </a:r>
            <a:endParaRPr lang="zh-CN" altLang="en-US" sz="1600" dirty="0">
              <a:solidFill>
                <a:schemeClr val="tx1">
                  <a:lumMod val="75000"/>
                  <a:lumOff val="25000"/>
                </a:schemeClr>
              </a:solidFill>
            </a:endParaRPr>
          </a:p>
        </p:txBody>
      </p:sp>
      <p:sp>
        <p:nvSpPr>
          <p:cNvPr id="47" name="TextBox 28"/>
          <p:cNvSpPr txBox="1"/>
          <p:nvPr/>
        </p:nvSpPr>
        <p:spPr>
          <a:xfrm>
            <a:off x="5228104" y="5393780"/>
            <a:ext cx="1076727" cy="338554"/>
          </a:xfrm>
          <a:prstGeom prst="rect">
            <a:avLst/>
          </a:prstGeom>
          <a:noFill/>
        </p:spPr>
        <p:txBody>
          <a:bodyPr wrap="square" rtlCol="0">
            <a:spAutoFit/>
          </a:bodyPr>
          <a:lstStyle/>
          <a:p>
            <a:r>
              <a:rPr lang="zh-CN" altLang="en-US" sz="1600" dirty="0">
                <a:solidFill>
                  <a:schemeClr val="tx1">
                    <a:lumMod val="75000"/>
                    <a:lumOff val="25000"/>
                  </a:schemeClr>
                </a:solidFill>
              </a:rPr>
              <a:t>预测分类</a:t>
            </a:r>
          </a:p>
        </p:txBody>
      </p:sp>
      <p:sp>
        <p:nvSpPr>
          <p:cNvPr id="51" name="TextBox 27"/>
          <p:cNvSpPr txBox="1"/>
          <p:nvPr/>
        </p:nvSpPr>
        <p:spPr>
          <a:xfrm>
            <a:off x="5222785" y="4634929"/>
            <a:ext cx="1087367" cy="338554"/>
          </a:xfrm>
          <a:prstGeom prst="rect">
            <a:avLst/>
          </a:prstGeom>
          <a:noFill/>
        </p:spPr>
        <p:txBody>
          <a:bodyPr wrap="square" rtlCol="0">
            <a:spAutoFit/>
          </a:bodyPr>
          <a:lstStyle/>
          <a:p>
            <a:r>
              <a:rPr lang="zh-CN" altLang="en-US" sz="1600" dirty="0">
                <a:solidFill>
                  <a:schemeClr val="tx1">
                    <a:lumMod val="75000"/>
                    <a:lumOff val="25000"/>
                  </a:schemeClr>
                </a:solidFill>
              </a:rPr>
              <a:t>训练模型</a:t>
            </a:r>
          </a:p>
        </p:txBody>
      </p:sp>
      <p:cxnSp>
        <p:nvCxnSpPr>
          <p:cNvPr id="57" name="直接箭头连接符 56"/>
          <p:cNvCxnSpPr>
            <a:cxnSpLocks/>
          </p:cNvCxnSpPr>
          <p:nvPr/>
        </p:nvCxnSpPr>
        <p:spPr>
          <a:xfrm>
            <a:off x="5642423" y="4942706"/>
            <a:ext cx="0" cy="411809"/>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p:cNvSpPr>
            <a:spLocks noGrp="1"/>
          </p:cNvSpPr>
          <p:nvPr>
            <p:ph sz="quarter" idx="13"/>
          </p:nvPr>
        </p:nvSpPr>
        <p:spPr/>
        <p:txBody>
          <a:bodyPr/>
          <a:lstStyle/>
          <a:p>
            <a:r>
              <a:rPr lang="en-US" altLang="zh-CN" dirty="0"/>
              <a:t>1.2 </a:t>
            </a:r>
            <a:r>
              <a:rPr lang="zh-CN" altLang="en-US" dirty="0"/>
              <a:t>大数据的技术支撑</a:t>
            </a:r>
          </a:p>
          <a:p>
            <a:endParaRPr lang="zh-CN" altLang="en-US" dirty="0"/>
          </a:p>
        </p:txBody>
      </p:sp>
      <p:sp>
        <p:nvSpPr>
          <p:cNvPr id="5" name="椭圆 4"/>
          <p:cNvSpPr/>
          <p:nvPr/>
        </p:nvSpPr>
        <p:spPr>
          <a:xfrm>
            <a:off x="6448625" y="3773370"/>
            <a:ext cx="1565031" cy="1573823"/>
          </a:xfrm>
          <a:prstGeom prst="ellipse">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p:cNvSpPr/>
          <p:nvPr/>
        </p:nvSpPr>
        <p:spPr>
          <a:xfrm>
            <a:off x="3926005" y="3770642"/>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7" name="直接箭头连接符 6"/>
          <p:cNvCxnSpPr>
            <a:endCxn id="5" idx="0"/>
          </p:cNvCxnSpPr>
          <p:nvPr/>
        </p:nvCxnSpPr>
        <p:spPr>
          <a:xfrm>
            <a:off x="6509578" y="3260477"/>
            <a:ext cx="721563" cy="512893"/>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6" idx="0"/>
          </p:cNvCxnSpPr>
          <p:nvPr/>
        </p:nvCxnSpPr>
        <p:spPr>
          <a:xfrm flipH="1">
            <a:off x="4708521" y="3260477"/>
            <a:ext cx="694412" cy="510165"/>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6"/>
            <a:endCxn id="5" idx="2"/>
          </p:cNvCxnSpPr>
          <p:nvPr/>
        </p:nvCxnSpPr>
        <p:spPr>
          <a:xfrm>
            <a:off x="5491036" y="4557554"/>
            <a:ext cx="957589" cy="2728"/>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右箭头 11"/>
          <p:cNvSpPr/>
          <p:nvPr/>
        </p:nvSpPr>
        <p:spPr>
          <a:xfrm rot="2046380">
            <a:off x="4323649" y="3025248"/>
            <a:ext cx="605936" cy="342900"/>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右箭头 52"/>
          <p:cNvSpPr/>
          <p:nvPr/>
        </p:nvSpPr>
        <p:spPr>
          <a:xfrm rot="7975343">
            <a:off x="7002987" y="3014981"/>
            <a:ext cx="604569" cy="3429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右箭头 54"/>
          <p:cNvSpPr/>
          <p:nvPr/>
        </p:nvSpPr>
        <p:spPr>
          <a:xfrm rot="16200000">
            <a:off x="5678591" y="5091072"/>
            <a:ext cx="555329" cy="3429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14"/>
          <p:cNvSpPr txBox="1"/>
          <p:nvPr/>
        </p:nvSpPr>
        <p:spPr>
          <a:xfrm>
            <a:off x="7693306" y="2377167"/>
            <a:ext cx="2559517"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65000"/>
                    <a:lumOff val="35000"/>
                  </a:schemeClr>
                </a:solidFill>
                <a:latin typeface="+mn-ea"/>
              </a:rPr>
              <a:t>数据源整合进行存储、清洗、挖掘、分析</a:t>
            </a:r>
            <a:r>
              <a:rPr lang="en-US" altLang="zh-CN" dirty="0">
                <a:solidFill>
                  <a:schemeClr val="tx1">
                    <a:lumMod val="65000"/>
                    <a:lumOff val="35000"/>
                  </a:schemeClr>
                </a:solidFill>
                <a:latin typeface="+mn-ea"/>
              </a:rPr>
              <a:t>,</a:t>
            </a:r>
            <a:r>
              <a:rPr lang="zh-CN" altLang="en-US" dirty="0">
                <a:solidFill>
                  <a:schemeClr val="tx1">
                    <a:lumMod val="65000"/>
                    <a:lumOff val="35000"/>
                  </a:schemeClr>
                </a:solidFill>
                <a:latin typeface="+mn-ea"/>
              </a:rPr>
              <a:t>优化企业管理提高效率</a:t>
            </a:r>
          </a:p>
        </p:txBody>
      </p:sp>
      <p:sp>
        <p:nvSpPr>
          <p:cNvPr id="15" name="TextBox 15"/>
          <p:cNvSpPr txBox="1"/>
          <p:nvPr/>
        </p:nvSpPr>
        <p:spPr>
          <a:xfrm>
            <a:off x="1899296" y="2586701"/>
            <a:ext cx="2251605"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65000"/>
                    <a:lumOff val="35000"/>
                  </a:schemeClr>
                </a:solidFill>
                <a:latin typeface="+mn-ea"/>
              </a:rPr>
              <a:t>云计算、硬件性价比的提高以及软件技术的进步</a:t>
            </a:r>
          </a:p>
        </p:txBody>
      </p:sp>
      <p:sp>
        <p:nvSpPr>
          <p:cNvPr id="16" name="TextBox 59"/>
          <p:cNvSpPr txBox="1"/>
          <p:nvPr/>
        </p:nvSpPr>
        <p:spPr>
          <a:xfrm>
            <a:off x="4517614" y="5664837"/>
            <a:ext cx="3404701"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65000"/>
                    <a:lumOff val="35000"/>
                  </a:schemeClr>
                </a:solidFill>
                <a:latin typeface="+mn-ea"/>
              </a:rPr>
              <a:t>智能设备、传感器的普及，推动物联网、人工智能的发展</a:t>
            </a:r>
          </a:p>
        </p:txBody>
      </p:sp>
      <p:sp>
        <p:nvSpPr>
          <p:cNvPr id="18" name="TextBox 60"/>
          <p:cNvSpPr txBox="1"/>
          <p:nvPr/>
        </p:nvSpPr>
        <p:spPr>
          <a:xfrm>
            <a:off x="4022613" y="4005204"/>
            <a:ext cx="1345816" cy="92333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pPr algn="ctr"/>
            <a:r>
              <a:rPr lang="zh-CN" altLang="en-US" dirty="0">
                <a:solidFill>
                  <a:schemeClr val="bg1"/>
                </a:solidFill>
                <a:latin typeface="+mn-ea"/>
              </a:rPr>
              <a:t>存储</a:t>
            </a:r>
            <a:endParaRPr lang="en-US" altLang="zh-CN" dirty="0">
              <a:solidFill>
                <a:schemeClr val="bg1"/>
              </a:solidFill>
              <a:latin typeface="+mn-ea"/>
            </a:endParaRPr>
          </a:p>
          <a:p>
            <a:pPr algn="ctr"/>
            <a:endParaRPr lang="en-US" altLang="zh-CN" sz="1400" dirty="0">
              <a:solidFill>
                <a:schemeClr val="bg1"/>
              </a:solidFill>
              <a:latin typeface="+mn-ea"/>
            </a:endParaRPr>
          </a:p>
          <a:p>
            <a:pPr algn="ctr"/>
            <a:r>
              <a:rPr lang="zh-CN" altLang="en-US" sz="1400" dirty="0">
                <a:solidFill>
                  <a:schemeClr val="bg1"/>
                </a:solidFill>
                <a:latin typeface="+mn-ea"/>
              </a:rPr>
              <a:t>   存储成本下降</a:t>
            </a:r>
          </a:p>
        </p:txBody>
      </p:sp>
      <p:sp>
        <p:nvSpPr>
          <p:cNvPr id="19" name="TextBox 61"/>
          <p:cNvSpPr txBox="1"/>
          <p:nvPr/>
        </p:nvSpPr>
        <p:spPr>
          <a:xfrm>
            <a:off x="6576499" y="3818340"/>
            <a:ext cx="1345816"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r>
              <a:rPr lang="zh-CN" altLang="en-US" sz="1400" dirty="0">
                <a:solidFill>
                  <a:schemeClr val="bg1"/>
                </a:solidFill>
                <a:latin typeface="+mn-ea"/>
              </a:rPr>
              <a:t>         </a:t>
            </a:r>
            <a:r>
              <a:rPr lang="zh-CN" altLang="en-US" dirty="0">
                <a:solidFill>
                  <a:schemeClr val="bg1"/>
                </a:solidFill>
                <a:latin typeface="+mn-ea"/>
              </a:rPr>
              <a:t>智能</a:t>
            </a:r>
            <a:endParaRPr lang="en-US" altLang="zh-CN" sz="1400"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实现信息对等解放脑力，机器拥有人的智慧</a:t>
            </a:r>
          </a:p>
        </p:txBody>
      </p:sp>
      <p:sp>
        <p:nvSpPr>
          <p:cNvPr id="20" name="椭圆 19"/>
          <p:cNvSpPr/>
          <p:nvPr/>
        </p:nvSpPr>
        <p:spPr>
          <a:xfrm>
            <a:off x="5231054" y="1867345"/>
            <a:ext cx="1565031" cy="15738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5250669" y="2106051"/>
            <a:ext cx="1525800" cy="1015663"/>
          </a:xfrm>
          <a:prstGeom prst="rect">
            <a:avLst/>
          </a:prstGeom>
        </p:spPr>
        <p:txBody>
          <a:bodyPr wrap="square">
            <a:spAutoFit/>
          </a:bodyPr>
          <a:lstStyle/>
          <a:p>
            <a:pPr algn="ctr"/>
            <a:r>
              <a:rPr lang="zh-CN" altLang="en-US" dirty="0">
                <a:solidFill>
                  <a:schemeClr val="bg1"/>
                </a:solidFill>
                <a:latin typeface="+mn-ea"/>
              </a:rPr>
              <a:t>计算</a:t>
            </a:r>
            <a:endParaRPr lang="en-US" altLang="zh-CN"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运行、计算速度越来越快</a:t>
            </a:r>
          </a:p>
        </p:txBody>
      </p:sp>
      <p:sp>
        <p:nvSpPr>
          <p:cNvPr id="22" name="TextBox 2"/>
          <p:cNvSpPr txBox="1"/>
          <p:nvPr/>
        </p:nvSpPr>
        <p:spPr>
          <a:xfrm rot="16200000">
            <a:off x="5823951" y="3231869"/>
            <a:ext cx="461665"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BIG DATA</a:t>
            </a:r>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p:cNvSpPr/>
          <p:nvPr/>
        </p:nvSpPr>
        <p:spPr>
          <a:xfrm>
            <a:off x="586521" y="996357"/>
            <a:ext cx="27815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zh-CN" b="1" dirty="0"/>
              <a:t>存储：存储成本的下降</a:t>
            </a:r>
            <a:endParaRPr lang="zh-CN" altLang="en-US" b="1" dirty="0"/>
          </a:p>
        </p:txBody>
      </p:sp>
      <p:sp>
        <p:nvSpPr>
          <p:cNvPr id="6" name="矩形 5"/>
          <p:cNvSpPr/>
          <p:nvPr/>
        </p:nvSpPr>
        <p:spPr>
          <a:xfrm flipH="1">
            <a:off x="1751688" y="1665004"/>
            <a:ext cx="3930453" cy="5774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mn-ea"/>
              </a:rPr>
              <a:t>云计算出现之前</a:t>
            </a:r>
          </a:p>
        </p:txBody>
      </p:sp>
      <p:sp>
        <p:nvSpPr>
          <p:cNvPr id="7" name="矩形 6"/>
          <p:cNvSpPr/>
          <p:nvPr/>
        </p:nvSpPr>
        <p:spPr>
          <a:xfrm flipH="1">
            <a:off x="6096000" y="1675622"/>
            <a:ext cx="3930453" cy="57743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a:latin typeface="+mn-ea"/>
              </a:rPr>
              <a:t>云计算出现之后</a:t>
            </a:r>
          </a:p>
        </p:txBody>
      </p:sp>
      <p:sp>
        <p:nvSpPr>
          <p:cNvPr id="8" name="矩形 7"/>
          <p:cNvSpPr/>
          <p:nvPr/>
        </p:nvSpPr>
        <p:spPr>
          <a:xfrm>
            <a:off x="1885673" y="2664607"/>
            <a:ext cx="3672205" cy="212365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00000"/>
              </a:lnSpc>
            </a:pPr>
            <a:r>
              <a:rPr dirty="0" err="1">
                <a:solidFill>
                  <a:schemeClr val="tx1">
                    <a:lumMod val="75000"/>
                    <a:lumOff val="25000"/>
                  </a:schemeClr>
                </a:solidFill>
                <a:latin typeface="+mn-ea"/>
              </a:rPr>
              <a:t>云计算出现之前，数据存储的成本</a:t>
            </a:r>
            <a:r>
              <a:rPr lang="zh-CN" altLang="en-US" dirty="0">
                <a:solidFill>
                  <a:schemeClr val="tx1">
                    <a:lumMod val="75000"/>
                    <a:lumOff val="25000"/>
                  </a:schemeClr>
                </a:solidFill>
                <a:latin typeface="+mn-ea"/>
              </a:rPr>
              <a:t>高昂</a:t>
            </a:r>
            <a:r>
              <a:rPr lang="zh-CN" dirty="0">
                <a:solidFill>
                  <a:schemeClr val="tx1">
                    <a:lumMod val="75000"/>
                    <a:lumOff val="25000"/>
                  </a:schemeClr>
                </a:solidFill>
                <a:latin typeface="+mn-ea"/>
              </a:rPr>
              <a:t>。</a:t>
            </a:r>
          </a:p>
          <a:p>
            <a:pPr fontAlgn="auto">
              <a:lnSpc>
                <a:spcPct val="100000"/>
              </a:lnSpc>
            </a:pPr>
            <a:endParaRPr lang="en-US" altLang="zh-CN" sz="1600" dirty="0">
              <a:solidFill>
                <a:schemeClr val="tx1">
                  <a:lumMod val="75000"/>
                  <a:lumOff val="25000"/>
                </a:schemeClr>
              </a:solidFill>
              <a:latin typeface="仿宋" panose="02010609060101010101" pitchFamily="49" charset="-122"/>
              <a:ea typeface="仿宋" panose="02010609060101010101" pitchFamily="49" charset="-122"/>
            </a:endParaRPr>
          </a:p>
          <a:p>
            <a:pPr fontAlgn="auto">
              <a:lnSpc>
                <a:spcPct val="100000"/>
              </a:lnSpc>
            </a:pPr>
            <a:r>
              <a:rPr lang="en-US" altLang="zh-CN" sz="1600" dirty="0">
                <a:solidFill>
                  <a:schemeClr val="tx1">
                    <a:lumMod val="75000"/>
                    <a:lumOff val="25000"/>
                  </a:schemeClr>
                </a:solidFill>
                <a:latin typeface="仿宋" panose="02010609060101010101" pitchFamily="49" charset="-122"/>
                <a:ea typeface="仿宋" panose="02010609060101010101" pitchFamily="49" charset="-122"/>
              </a:rPr>
              <a:t>    </a:t>
            </a:r>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例如，公司要建设网站，需购置和部署服务器，安排人员维护，保证数据存储的安全性和数据传输畅通性，定期清理数据，腾出空间以便存储新的数据，机房整体的人力和管理成本都很高。</a:t>
            </a:r>
          </a:p>
        </p:txBody>
      </p:sp>
      <p:sp>
        <p:nvSpPr>
          <p:cNvPr id="9" name="矩形 8"/>
          <p:cNvSpPr/>
          <p:nvPr/>
        </p:nvSpPr>
        <p:spPr>
          <a:xfrm>
            <a:off x="1752600" y="2434852"/>
            <a:ext cx="3930453" cy="25527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6254473" y="2664607"/>
            <a:ext cx="3613785" cy="5029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solidFill>
                <a:schemeClr val="tx1">
                  <a:lumMod val="75000"/>
                  <a:lumOff val="25000"/>
                </a:schemeClr>
              </a:solidFill>
            </a:endParaRPr>
          </a:p>
        </p:txBody>
      </p:sp>
      <p:sp>
        <p:nvSpPr>
          <p:cNvPr id="11" name="矩形 10"/>
          <p:cNvSpPr/>
          <p:nvPr/>
        </p:nvSpPr>
        <p:spPr>
          <a:xfrm>
            <a:off x="6096000" y="2434852"/>
            <a:ext cx="3930453" cy="2552700"/>
          </a:xfrm>
          <a:prstGeom prst="rect">
            <a:avLst/>
          </a:prstGeom>
          <a:noFill/>
          <a:ln>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dirty="0">
                <a:solidFill>
                  <a:schemeClr val="tx1">
                    <a:lumMod val="75000"/>
                    <a:lumOff val="25000"/>
                  </a:schemeClr>
                </a:solidFill>
                <a:latin typeface="+mn-ea"/>
                <a:sym typeface="+mn-ea"/>
              </a:rPr>
              <a:t>云计算出现后，数据中心的出现降低了公司计算和存储成本。</a:t>
            </a:r>
          </a:p>
          <a:p>
            <a:pPr algn="l"/>
            <a:endParaRPr lang="en-US" altLang="zh-CN" sz="1600" dirty="0">
              <a:solidFill>
                <a:schemeClr val="tx1">
                  <a:lumMod val="75000"/>
                  <a:lumOff val="25000"/>
                </a:schemeClr>
              </a:solidFill>
              <a:latin typeface="+mn-ea"/>
            </a:endParaRPr>
          </a:p>
          <a:p>
            <a:pPr algn="l"/>
            <a:r>
              <a:rPr lang="en-US" altLang="zh-CN" sz="1600" dirty="0">
                <a:solidFill>
                  <a:schemeClr val="tx1">
                    <a:lumMod val="75000"/>
                    <a:lumOff val="25000"/>
                  </a:schemeClr>
                </a:solidFill>
                <a:latin typeface="仿宋" panose="02010609060101010101" pitchFamily="49" charset="-122"/>
                <a:ea typeface="仿宋" panose="02010609060101010101" pitchFamily="49" charset="-122"/>
              </a:rPr>
              <a:t>   </a:t>
            </a:r>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例如，公司现在要建设网站，不需要去购买服务器，不需要去雇用技术人员维护服务器，可以通过租用硬件设备的方式解决问题。</a:t>
            </a:r>
            <a:endParaRPr lang="zh-CN" dirty="0">
              <a:solidFill>
                <a:schemeClr val="tx1">
                  <a:lumMod val="75000"/>
                  <a:lumOff val="25000"/>
                </a:schemeClr>
              </a:solidFill>
              <a:latin typeface="仿宋" panose="02010609060101010101" pitchFamily="49" charset="-122"/>
              <a:ea typeface="仿宋" panose="02010609060101010101" pitchFamily="49" charset="-122"/>
            </a:endParaRPr>
          </a:p>
          <a:p>
            <a:pPr algn="ctr"/>
            <a:endParaRPr lang="zh-CN" altLang="en-US" dirty="0">
              <a:solidFill>
                <a:schemeClr val="tx1">
                  <a:lumMod val="75000"/>
                  <a:lumOff val="25000"/>
                </a:schemeClr>
              </a:solidFill>
            </a:endParaRPr>
          </a:p>
        </p:txBody>
      </p:sp>
      <p:sp>
        <p:nvSpPr>
          <p:cNvPr id="12" name="文本框 1"/>
          <p:cNvSpPr txBox="1"/>
          <p:nvPr/>
        </p:nvSpPr>
        <p:spPr>
          <a:xfrm>
            <a:off x="1714938" y="5179965"/>
            <a:ext cx="8311515" cy="840105"/>
          </a:xfrm>
          <a:prstGeom prst="rect">
            <a:avLst/>
          </a:prstGeom>
          <a:solidFill>
            <a:schemeClr val="accent1">
              <a:lumMod val="20000"/>
              <a:lumOff val="80000"/>
            </a:schemeClr>
          </a:solid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    </a:t>
            </a:r>
            <a:r>
              <a:rPr lang="zh-CN" altLang="en-US" sz="1600" dirty="0">
                <a:latin typeface="+mn-ea"/>
              </a:rPr>
              <a:t>存储成本的下降，也改变了大家对数据的看法，更加愿意把1年、2年甚至更久远的历史数据保存下来，有了历史数据的沉淀，才可以通过对比，发现数据之间的关联和价值。正是由于存储成本的下降，才能为大数据搭建最好的基础设施。</a:t>
            </a: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p:cNvSpPr/>
          <p:nvPr/>
        </p:nvSpPr>
        <p:spPr>
          <a:xfrm>
            <a:off x="586521" y="996357"/>
            <a:ext cx="3858749"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2400" b="1" dirty="0"/>
              <a:t>计算：运算速度越来越快</a:t>
            </a:r>
          </a:p>
        </p:txBody>
      </p:sp>
      <p:sp>
        <p:nvSpPr>
          <p:cNvPr id="15" name="文本框 4"/>
          <p:cNvSpPr txBox="1"/>
          <p:nvPr/>
        </p:nvSpPr>
        <p:spPr>
          <a:xfrm>
            <a:off x="1871024" y="2876374"/>
            <a:ext cx="8215814" cy="2951193"/>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Clr>
                <a:schemeClr val="tx1"/>
              </a:buClr>
              <a:buFont typeface="Wingdings" panose="05000000000000000000" pitchFamily="2" charset="2"/>
              <a:buChar char="p"/>
            </a:pPr>
            <a:r>
              <a:rPr lang="zh-CN" altLang="en-US" dirty="0"/>
              <a:t>分布式系统基础架构Hadoop的出现，为大数据带来了新的曙光</a:t>
            </a:r>
            <a:endParaRPr lang="en-US" altLang="zh-CN" dirty="0"/>
          </a:p>
          <a:p>
            <a:pPr marL="285750" indent="-285750" fontAlgn="auto">
              <a:lnSpc>
                <a:spcPct val="150000"/>
              </a:lnSpc>
              <a:buClr>
                <a:schemeClr val="tx1"/>
              </a:buClr>
              <a:buFont typeface="Wingdings" panose="05000000000000000000" pitchFamily="2" charset="2"/>
              <a:buChar char="p"/>
            </a:pPr>
            <a:endParaRPr lang="zh-CN" altLang="en-US" dirty="0"/>
          </a:p>
          <a:p>
            <a:pPr marL="285750" indent="-285750" fontAlgn="auto">
              <a:lnSpc>
                <a:spcPct val="150000"/>
              </a:lnSpc>
              <a:buClr>
                <a:schemeClr val="tx1"/>
              </a:buClr>
              <a:buFont typeface="Wingdings" panose="05000000000000000000" pitchFamily="2" charset="2"/>
              <a:buChar char="p"/>
            </a:pPr>
            <a:r>
              <a:rPr lang="zh-CN" altLang="en-US" dirty="0"/>
              <a:t>HDFS为海量的数据提供了存储</a:t>
            </a:r>
            <a:endParaRPr lang="en-US" altLang="zh-CN" dirty="0"/>
          </a:p>
          <a:p>
            <a:pPr marL="285750" indent="-285750" fontAlgn="auto">
              <a:lnSpc>
                <a:spcPct val="150000"/>
              </a:lnSpc>
              <a:buClr>
                <a:schemeClr val="tx1"/>
              </a:buClr>
              <a:buFont typeface="Wingdings" panose="05000000000000000000" pitchFamily="2" charset="2"/>
              <a:buChar char="p"/>
            </a:pPr>
            <a:endParaRPr lang="zh-CN" altLang="en-US" dirty="0"/>
          </a:p>
          <a:p>
            <a:pPr marL="285750" indent="-285750" fontAlgn="auto">
              <a:lnSpc>
                <a:spcPct val="150000"/>
              </a:lnSpc>
              <a:buClr>
                <a:schemeClr val="tx1"/>
              </a:buClr>
              <a:buFont typeface="Wingdings" panose="05000000000000000000" pitchFamily="2" charset="2"/>
              <a:buChar char="p"/>
            </a:pPr>
            <a:r>
              <a:rPr lang="zh-CN" altLang="en-US" dirty="0"/>
              <a:t>MapReduce则为海量的数据提供了并行计算，从而大大提高了计算效率</a:t>
            </a:r>
            <a:endParaRPr lang="en-US" altLang="zh-CN" dirty="0"/>
          </a:p>
          <a:p>
            <a:pPr marL="285750" indent="-285750" fontAlgn="auto">
              <a:lnSpc>
                <a:spcPct val="150000"/>
              </a:lnSpc>
              <a:buClr>
                <a:schemeClr val="tx1"/>
              </a:buClr>
              <a:buFont typeface="Wingdings" panose="05000000000000000000" pitchFamily="2" charset="2"/>
              <a:buChar char="p"/>
            </a:pPr>
            <a:endParaRPr lang="zh-CN" altLang="en-US" dirty="0"/>
          </a:p>
          <a:p>
            <a:pPr marL="285750" indent="-285750" fontAlgn="auto">
              <a:lnSpc>
                <a:spcPct val="150000"/>
              </a:lnSpc>
              <a:buClr>
                <a:schemeClr val="tx1"/>
              </a:buClr>
              <a:buFont typeface="Wingdings" panose="05000000000000000000" pitchFamily="2" charset="2"/>
              <a:buChar char="p"/>
            </a:pPr>
            <a:r>
              <a:rPr lang="zh-CN" altLang="en-US" dirty="0"/>
              <a:t>Spark、Storm、Impala等各种各样的技术进入人们的视野</a:t>
            </a:r>
          </a:p>
        </p:txBody>
      </p:sp>
      <p:sp>
        <p:nvSpPr>
          <p:cNvPr id="16" name="文本框 5"/>
          <p:cNvSpPr txBox="1"/>
          <p:nvPr/>
        </p:nvSpPr>
        <p:spPr>
          <a:xfrm>
            <a:off x="1280160" y="1739797"/>
            <a:ext cx="8864867" cy="960456"/>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2000" dirty="0">
                <a:sym typeface="+mn-ea"/>
              </a:rPr>
              <a:t>海量数据从原始数据源到产生价值，期间会经过存储、清洗、挖掘、分析等多个环节，如果计算速度不够快，很多事情是无法实现的。</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880798" y="5421026"/>
            <a:ext cx="7105396" cy="757670"/>
          </a:xfrm>
          <a:prstGeom prst="rect">
            <a:avLst/>
          </a:prstGeom>
          <a:solidFill>
            <a:schemeClr val="accent5">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9" name="矩形 18"/>
          <p:cNvSpPr/>
          <p:nvPr/>
        </p:nvSpPr>
        <p:spPr>
          <a:xfrm>
            <a:off x="2880798" y="4531161"/>
            <a:ext cx="7105396" cy="757670"/>
          </a:xfrm>
          <a:prstGeom prst="rect">
            <a:avLst/>
          </a:prstGeom>
          <a:solidFill>
            <a:schemeClr val="accent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2" name="矩形 11"/>
          <p:cNvSpPr/>
          <p:nvPr/>
        </p:nvSpPr>
        <p:spPr>
          <a:xfrm>
            <a:off x="2880798" y="3688746"/>
            <a:ext cx="7105396" cy="757670"/>
          </a:xfrm>
          <a:prstGeom prst="rect">
            <a:avLst/>
          </a:prstGeom>
          <a:solidFill>
            <a:schemeClr val="accent1">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Impact" panose="020B0806030902050204" pitchFamily="34" charset="0"/>
            </a:endParaRPr>
          </a:p>
        </p:txBody>
      </p:sp>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p:cNvSpPr/>
          <p:nvPr/>
        </p:nvSpPr>
        <p:spPr>
          <a:xfrm>
            <a:off x="586521" y="996357"/>
            <a:ext cx="4782078"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2400" b="1" dirty="0"/>
              <a:t>智能：机器拥有理解数据的能力</a:t>
            </a:r>
          </a:p>
        </p:txBody>
      </p:sp>
      <p:sp>
        <p:nvSpPr>
          <p:cNvPr id="6" name="文本框 2"/>
          <p:cNvSpPr txBox="1"/>
          <p:nvPr/>
        </p:nvSpPr>
        <p:spPr>
          <a:xfrm>
            <a:off x="1309037" y="1624259"/>
            <a:ext cx="8677157" cy="960456"/>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2000" dirty="0"/>
              <a:t>大数据带来的最大价值就是“智慧”，</a:t>
            </a:r>
            <a:r>
              <a:rPr lang="zh-CN" altLang="en-US" sz="2000" dirty="0">
                <a:sym typeface="+mn-ea"/>
              </a:rPr>
              <a:t>大数据让机器变得有智慧，同时人工智能进一步提升了处理和理解数据的能力</a:t>
            </a:r>
            <a:endParaRPr lang="en-US" altLang="zh-CN" sz="2000" dirty="0">
              <a:sym typeface="+mn-ea"/>
            </a:endParaRPr>
          </a:p>
        </p:txBody>
      </p:sp>
      <p:sp>
        <p:nvSpPr>
          <p:cNvPr id="8" name="矩形 7"/>
          <p:cNvSpPr/>
          <p:nvPr/>
        </p:nvSpPr>
        <p:spPr>
          <a:xfrm>
            <a:off x="2880163" y="384979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阿里云小Ai成功预测出《我是歌手》的总决赛歌王</a:t>
            </a:r>
            <a:endParaRPr lang="zh-CN" altLang="en-US" sz="1600" dirty="0">
              <a:solidFill>
                <a:schemeClr val="tx1">
                  <a:lumMod val="75000"/>
                  <a:lumOff val="25000"/>
                </a:schemeClr>
              </a:solidFill>
              <a:sym typeface="+mn-ea"/>
            </a:endParaRPr>
          </a:p>
        </p:txBody>
      </p:sp>
      <p:sp>
        <p:nvSpPr>
          <p:cNvPr id="9" name="矩形 8"/>
          <p:cNvSpPr/>
          <p:nvPr/>
        </p:nvSpPr>
        <p:spPr>
          <a:xfrm>
            <a:off x="1908602" y="2798881"/>
            <a:ext cx="806524" cy="75767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1</a:t>
            </a:r>
            <a:endParaRPr lang="zh-CN" altLang="en-US" sz="2400" dirty="0">
              <a:latin typeface="Impact" panose="020B0806030902050204" pitchFamily="34" charset="0"/>
            </a:endParaRPr>
          </a:p>
        </p:txBody>
      </p:sp>
      <p:sp>
        <p:nvSpPr>
          <p:cNvPr id="10" name="矩形 9"/>
          <p:cNvSpPr/>
          <p:nvPr/>
        </p:nvSpPr>
        <p:spPr>
          <a:xfrm>
            <a:off x="1908602" y="368874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2</a:t>
            </a:r>
            <a:endParaRPr lang="zh-CN" altLang="en-US" sz="2400">
              <a:latin typeface="Impact" panose="020B0806030902050204" pitchFamily="34" charset="0"/>
            </a:endParaRPr>
          </a:p>
        </p:txBody>
      </p:sp>
      <p:sp>
        <p:nvSpPr>
          <p:cNvPr id="11" name="矩形 10"/>
          <p:cNvSpPr/>
          <p:nvPr/>
        </p:nvSpPr>
        <p:spPr>
          <a:xfrm>
            <a:off x="2880798" y="2798881"/>
            <a:ext cx="7105396" cy="75767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3" name="矩形 12"/>
          <p:cNvSpPr/>
          <p:nvPr/>
        </p:nvSpPr>
        <p:spPr>
          <a:xfrm>
            <a:off x="2880797" y="469329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iPhone上智能化语音机器人Siri</a:t>
            </a:r>
            <a:endParaRPr lang="zh-CN" altLang="en-US" sz="1600" dirty="0">
              <a:solidFill>
                <a:schemeClr val="tx1">
                  <a:lumMod val="75000"/>
                  <a:lumOff val="25000"/>
                </a:schemeClr>
              </a:solidFill>
              <a:sym typeface="+mn-ea"/>
            </a:endParaRPr>
          </a:p>
        </p:txBody>
      </p:sp>
      <p:sp>
        <p:nvSpPr>
          <p:cNvPr id="14" name="矩形 13"/>
          <p:cNvSpPr/>
          <p:nvPr/>
        </p:nvSpPr>
        <p:spPr>
          <a:xfrm>
            <a:off x="2880163" y="558207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微信上与大家聊天的微软小冰</a:t>
            </a:r>
            <a:endParaRPr lang="zh-CN" altLang="en-US" sz="1600" dirty="0">
              <a:solidFill>
                <a:schemeClr val="tx1">
                  <a:lumMod val="75000"/>
                  <a:lumOff val="25000"/>
                </a:schemeClr>
              </a:solidFill>
              <a:sym typeface="+mn-ea"/>
            </a:endParaRPr>
          </a:p>
        </p:txBody>
      </p:sp>
      <p:sp>
        <p:nvSpPr>
          <p:cNvPr id="17" name="矩形 16"/>
          <p:cNvSpPr/>
          <p:nvPr/>
        </p:nvSpPr>
        <p:spPr>
          <a:xfrm>
            <a:off x="1908602" y="4531161"/>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3</a:t>
            </a:r>
          </a:p>
        </p:txBody>
      </p:sp>
      <p:sp>
        <p:nvSpPr>
          <p:cNvPr id="18" name="矩形 17"/>
          <p:cNvSpPr/>
          <p:nvPr/>
        </p:nvSpPr>
        <p:spPr>
          <a:xfrm>
            <a:off x="1908602" y="542102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4</a:t>
            </a:r>
          </a:p>
        </p:txBody>
      </p:sp>
      <p:sp>
        <p:nvSpPr>
          <p:cNvPr id="7" name="矩形 6"/>
          <p:cNvSpPr/>
          <p:nvPr/>
        </p:nvSpPr>
        <p:spPr>
          <a:xfrm>
            <a:off x="2880797" y="296101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谷歌AlphaGo大胜世界围棋冠军李世石</a:t>
            </a:r>
            <a:endParaRPr lang="zh-CN" altLang="en-US" sz="1600" dirty="0">
              <a:solidFill>
                <a:schemeClr val="tx1">
                  <a:lumMod val="75000"/>
                  <a:lumOff val="25000"/>
                </a:schemeClr>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3253</TotalTime>
  <Words>5293</Words>
  <Application>Microsoft Office PowerPoint</Application>
  <PresentationFormat>宽屏</PresentationFormat>
  <Paragraphs>725</Paragraphs>
  <Slides>50</Slides>
  <Notes>30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50</vt:i4>
      </vt:variant>
    </vt:vector>
  </HeadingPairs>
  <TitlesOfParts>
    <vt:vector size="64" baseType="lpstr">
      <vt:lpstr>等线 Light</vt:lpstr>
      <vt:lpstr>仿宋</vt:lpstr>
      <vt:lpstr>宋体</vt:lpstr>
      <vt:lpstr>微软雅黑</vt:lpstr>
      <vt:lpstr>文鼎CS中等线</vt:lpstr>
      <vt:lpstr>Arial</vt:lpstr>
      <vt:lpstr>Calibri</vt:lpstr>
      <vt:lpstr>Cambria Math</vt:lpstr>
      <vt:lpstr>Century Gothic</vt:lpstr>
      <vt:lpstr>Impact</vt:lpstr>
      <vt:lpstr>Times New Roman</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Wanghui Huang</cp:lastModifiedBy>
  <cp:revision>735</cp:revision>
  <dcterms:created xsi:type="dcterms:W3CDTF">2015-08-18T02:51:00Z</dcterms:created>
  <dcterms:modified xsi:type="dcterms:W3CDTF">2020-08-19T02:32:13Z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2052-11.1.0.9662</vt:lpwstr>
  </property>
</Properties>
</file>